
<file path=[Content_Types].xml><?xml version="1.0" encoding="utf-8"?>
<Types xmlns="http://schemas.openxmlformats.org/package/2006/content-types">
  <Default Extension="rels" ContentType="application/vnd.openxmlformats-package.relationships+xml"/>
  <Default Extension="jpeg" ContentType="image/jpeg"/>
  <Default Extension="emf" ContentType="image/x-emf"/>
  <Default Extension="png" ContentType="image/png"/>
  <Override PartName="/customXml/item1.xml" ContentType="application/xml"/>
  <Override PartName="/customXml/item2.xml" ContentType="application/xml"/>
  <Override PartName="/customXml/item3.xml" ContentType="application/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&#65279;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 /><Relationship Id="rId2" Type="http://schemas.openxmlformats.org/package/2006/relationships/metadata/core-properties" Target="docProps/core.xml" /><Relationship Id="rId3" Type="http://schemas.openxmlformats.org/officeDocument/2006/relationships/extended-properties" Target="docProps/app.xml" /><Relationship Id="rId4" Type="http://schemas.openxmlformats.org/package/2006/relationships/metadata/thumbnail" Target="docProps/thumbnail.jpeg" /><Relationship Id="rId5" Type="http://schemas.openxmlformats.org/officeDocument/2006/relationships/custom-properties" Target="docProps/custom.xml" /></Relationships>
</file>

<file path=ppt/presentation.xml><?xml version="1.0" encoding="utf-8"?>
<!--Generated by Aspose.Slides for .NET 17.8-->
<p:presentation xmlns:r="http://schemas.openxmlformats.org/officeDocument/2006/relationships" xmlns:a="http://schemas.openxmlformats.org/drawingml/2006/main" xmlns:p="http://schemas.openxmlformats.org/presentationml/2006/main" saveSubsetFonts="1" autoCompressPictures="0">
  <p:sldMasterIdLst>
    <p:sldMasterId id="2147483664" r:id="rId4"/>
  </p:sldMasterIdLst>
  <p:notesMasterIdLst>
    <p:notesMasterId r:id="rId5"/>
  </p:notesMasterIdLst>
  <p:sldIdLst>
    <p:sldId id="322" r:id="rId6"/>
    <p:sldId id="371" r:id="rId7"/>
    <p:sldId id="374" r:id="rId8"/>
    <p:sldId id="377" r:id="rId9"/>
    <p:sldId id="380" r:id="rId10"/>
    <p:sldId id="383" r:id="rId11"/>
    <p:sldId id="386" r:id="rId12"/>
    <p:sldId id="389" r:id="rId13"/>
    <p:sldId id="392" r:id="rId14"/>
    <p:sldId id="395" r:id="rId15"/>
    <p:sldId id="398" r:id="rId16"/>
    <p:sldId id="401" r:id="rId17"/>
    <p:sldId id="404" r:id="rId18"/>
    <p:sldId id="407" r:id="rId19"/>
    <p:sldId id="410" r:id="rId20"/>
    <p:sldId id="413" r:id="rId21"/>
    <p:sldId id="416" r:id="rId22"/>
    <p:sldId id="419" r:id="rId23"/>
    <p:sldId id="422" r:id="rId24"/>
    <p:sldId id="425" r:id="rId25"/>
    <p:sldId id="428" r:id="rId26"/>
    <p:sldId id="431" r:id="rId27"/>
    <p:sldId id="434" r:id="rId28"/>
    <p:sldId id="437" r:id="rId29"/>
    <p:sldId id="440" r:id="rId30"/>
    <p:sldId id="443" r:id="rId31"/>
    <p:sldId id="446" r:id="rId32"/>
    <p:sldId id="449" r:id="rId33"/>
    <p:sldId id="452" r:id="rId34"/>
    <p:sldId id="455" r:id="rId35"/>
    <p:sldId id="458" r:id="rId36"/>
    <p:sldId id="461" r:id="rId37"/>
    <p:sldId id="464" r:id="rId38"/>
    <p:sldId id="467" r:id="rId39"/>
    <p:sldId id="470" r:id="rId40"/>
    <p:sldId id="473" r:id="rId41"/>
    <p:sldId id="476" r:id="rId42"/>
    <p:sldId id="345" r:id="rId43"/>
  </p:sldIdLst>
  <p:sldSz cx="12192000" cy="6858000"/>
  <p:notesSz cx="6858000" cy="9144000"/>
  <p:custDataLst>
    <p:tags r:id="rId44"/>
  </p:custDataLst>
  <p:defaultTextStyle>
    <a:defPPr>
      <a:defRPr lang="en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Kommunindikatorn 2024" id="{BE6B1326-9907-42E5-BEED-AD20C0E4D6CC}">
          <p14:sldIdLst>
            <p14:sldId id="322"/>
            <p14:sldId id="371"/>
            <p14:sldId id="374"/>
            <p14:sldId id="377"/>
            <p14:sldId id="380"/>
            <p14:sldId id="383"/>
            <p14:sldId id="386"/>
            <p14:sldId id="389"/>
            <p14:sldId id="392"/>
            <p14:sldId id="395"/>
            <p14:sldId id="398"/>
            <p14:sldId id="401"/>
            <p14:sldId id="404"/>
            <p14:sldId id="407"/>
            <p14:sldId id="410"/>
            <p14:sldId id="413"/>
            <p14:sldId id="416"/>
            <p14:sldId id="419"/>
            <p14:sldId id="422"/>
            <p14:sldId id="425"/>
            <p14:sldId id="428"/>
            <p14:sldId id="431"/>
            <p14:sldId id="434"/>
            <p14:sldId id="437"/>
            <p14:sldId id="440"/>
            <p14:sldId id="443"/>
            <p14:sldId id="446"/>
            <p14:sldId id="449"/>
            <p14:sldId id="452"/>
            <p14:sldId id="455"/>
            <p14:sldId id="458"/>
            <p14:sldId id="461"/>
            <p14:sldId id="464"/>
            <p14:sldId id="467"/>
            <p14:sldId id="470"/>
            <p14:sldId id="473"/>
            <p14:sldId id="476"/>
            <p14:sldId id="345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958" userDrawn="1">
          <p15:clr>
            <a:srgbClr val="A4A3A4"/>
          </p15:clr>
        </p15:guide>
        <p15:guide id="2" pos="1549" userDrawn="1">
          <p15:clr>
            <a:srgbClr val="A4A3A4"/>
          </p15:clr>
        </p15:guide>
        <p15:guide id="3" pos="6176" userDrawn="1">
          <p15:clr>
            <a:srgbClr val="A4A3A4"/>
          </p15:clr>
        </p15:guide>
        <p15:guide id="4" pos="3840" userDrawn="1">
          <p15:clr>
            <a:srgbClr val="A4A3A4"/>
          </p15:clr>
        </p15:guide>
        <p15:guide id="5" pos="6539" userDrawn="1">
          <p15:clr>
            <a:srgbClr val="A4A3A4"/>
          </p15:clr>
        </p15:guide>
        <p15:guide id="7" orient="horz" pos="3362" userDrawn="1">
          <p15:clr>
            <a:srgbClr val="A4A3A4"/>
          </p15:clr>
        </p15:guide>
        <p15:guide id="8" orient="horz" pos="3589" userDrawn="1">
          <p15:clr>
            <a:srgbClr val="A4A3A4"/>
          </p15:clr>
        </p15:guide>
        <p15:guide id="9" orient="horz" pos="21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0D4B5A"/>
    <a:srgbClr val="004663"/>
    <a:srgbClr val="398A8D"/>
    <a:srgbClr val="50B5B8"/>
    <a:srgbClr val="296265"/>
    <a:srgbClr val="3B3838"/>
    <a:srgbClr val="F95E35"/>
    <a:srgbClr val="D9D9D9"/>
    <a:srgbClr val="E7E6E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r="http://schemas.openxmlformats.org/officeDocument/2006/relationships"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025" autoAdjust="0"/>
    <p:restoredTop sz="94660"/>
  </p:normalViewPr>
  <p:slideViewPr>
    <p:cSldViewPr snapToGrid="0" showGuides="1">
      <p:cViewPr varScale="1">
        <p:scale>
          <a:sx n="92" d="100"/>
          <a:sy n="92" d="100"/>
        </p:scale>
        <p:origin x="264" y="96"/>
      </p:cViewPr>
      <p:guideLst>
        <p:guide orient="horz" pos="958"/>
        <p:guide pos="1549"/>
        <p:guide pos="6176"/>
        <p:guide pos="3840"/>
        <p:guide pos="6539"/>
        <p:guide orient="horz" pos="3362"/>
        <p:guide orient="horz" pos="3589"/>
        <p:guide orient="horz" pos="216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howGuides="1">
      <p:cViewPr varScale="1"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&#65279;<?xml version="1.0" encoding="utf-8" standalone="yes"?><Relationships xmlns="http://schemas.openxmlformats.org/package/2006/relationships"><Relationship Id="rId1" Type="http://schemas.openxmlformats.org/officeDocument/2006/relationships/customXml" Target="../customXml/item1.xml" /><Relationship Id="rId10" Type="http://schemas.openxmlformats.org/officeDocument/2006/relationships/slide" Target="slides/slide5.xml" /><Relationship Id="rId11" Type="http://schemas.openxmlformats.org/officeDocument/2006/relationships/slide" Target="slides/slide6.xml" /><Relationship Id="rId12" Type="http://schemas.openxmlformats.org/officeDocument/2006/relationships/slide" Target="slides/slide7.xml" /><Relationship Id="rId13" Type="http://schemas.openxmlformats.org/officeDocument/2006/relationships/slide" Target="slides/slide8.xml" /><Relationship Id="rId14" Type="http://schemas.openxmlformats.org/officeDocument/2006/relationships/slide" Target="slides/slide9.xml" /><Relationship Id="rId15" Type="http://schemas.openxmlformats.org/officeDocument/2006/relationships/slide" Target="slides/slide10.xml" /><Relationship Id="rId16" Type="http://schemas.openxmlformats.org/officeDocument/2006/relationships/slide" Target="slides/slide11.xml" /><Relationship Id="rId17" Type="http://schemas.openxmlformats.org/officeDocument/2006/relationships/slide" Target="slides/slide12.xml" /><Relationship Id="rId18" Type="http://schemas.openxmlformats.org/officeDocument/2006/relationships/slide" Target="slides/slide13.xml" /><Relationship Id="rId19" Type="http://schemas.openxmlformats.org/officeDocument/2006/relationships/slide" Target="slides/slide14.xml" /><Relationship Id="rId2" Type="http://schemas.openxmlformats.org/officeDocument/2006/relationships/customXml" Target="../customXml/item2.xml" /><Relationship Id="rId20" Type="http://schemas.openxmlformats.org/officeDocument/2006/relationships/slide" Target="slides/slide15.xml" /><Relationship Id="rId21" Type="http://schemas.openxmlformats.org/officeDocument/2006/relationships/slide" Target="slides/slide16.xml" /><Relationship Id="rId22" Type="http://schemas.openxmlformats.org/officeDocument/2006/relationships/slide" Target="slides/slide17.xml" /><Relationship Id="rId23" Type="http://schemas.openxmlformats.org/officeDocument/2006/relationships/slide" Target="slides/slide18.xml" /><Relationship Id="rId24" Type="http://schemas.openxmlformats.org/officeDocument/2006/relationships/slide" Target="slides/slide19.xml" /><Relationship Id="rId25" Type="http://schemas.openxmlformats.org/officeDocument/2006/relationships/slide" Target="slides/slide20.xml" /><Relationship Id="rId26" Type="http://schemas.openxmlformats.org/officeDocument/2006/relationships/slide" Target="slides/slide21.xml" /><Relationship Id="rId27" Type="http://schemas.openxmlformats.org/officeDocument/2006/relationships/slide" Target="slides/slide22.xml" /><Relationship Id="rId28" Type="http://schemas.openxmlformats.org/officeDocument/2006/relationships/slide" Target="slides/slide23.xml" /><Relationship Id="rId29" Type="http://schemas.openxmlformats.org/officeDocument/2006/relationships/slide" Target="slides/slide24.xml" /><Relationship Id="rId3" Type="http://schemas.openxmlformats.org/officeDocument/2006/relationships/customXml" Target="../customXml/item3.xml" /><Relationship Id="rId30" Type="http://schemas.openxmlformats.org/officeDocument/2006/relationships/slide" Target="slides/slide25.xml" /><Relationship Id="rId31" Type="http://schemas.openxmlformats.org/officeDocument/2006/relationships/slide" Target="slides/slide26.xml" /><Relationship Id="rId32" Type="http://schemas.openxmlformats.org/officeDocument/2006/relationships/slide" Target="slides/slide27.xml" /><Relationship Id="rId33" Type="http://schemas.openxmlformats.org/officeDocument/2006/relationships/slide" Target="slides/slide28.xml" /><Relationship Id="rId34" Type="http://schemas.openxmlformats.org/officeDocument/2006/relationships/slide" Target="slides/slide29.xml" /><Relationship Id="rId35" Type="http://schemas.openxmlformats.org/officeDocument/2006/relationships/slide" Target="slides/slide30.xml" /><Relationship Id="rId36" Type="http://schemas.openxmlformats.org/officeDocument/2006/relationships/slide" Target="slides/slide31.xml" /><Relationship Id="rId37" Type="http://schemas.openxmlformats.org/officeDocument/2006/relationships/slide" Target="slides/slide32.xml" /><Relationship Id="rId38" Type="http://schemas.openxmlformats.org/officeDocument/2006/relationships/slide" Target="slides/slide33.xml" /><Relationship Id="rId39" Type="http://schemas.openxmlformats.org/officeDocument/2006/relationships/slide" Target="slides/slide34.xml" /><Relationship Id="rId4" Type="http://schemas.openxmlformats.org/officeDocument/2006/relationships/slideMaster" Target="slideMasters/slideMaster1.xml" /><Relationship Id="rId40" Type="http://schemas.openxmlformats.org/officeDocument/2006/relationships/slide" Target="slides/slide35.xml" /><Relationship Id="rId41" Type="http://schemas.openxmlformats.org/officeDocument/2006/relationships/slide" Target="slides/slide36.xml" /><Relationship Id="rId42" Type="http://schemas.openxmlformats.org/officeDocument/2006/relationships/slide" Target="slides/slide37.xml" /><Relationship Id="rId43" Type="http://schemas.openxmlformats.org/officeDocument/2006/relationships/slide" Target="slides/slide38.xml" /><Relationship Id="rId44" Type="http://schemas.openxmlformats.org/officeDocument/2006/relationships/tags" Target="tags/tag1.xml" /><Relationship Id="rId45" Type="http://schemas.openxmlformats.org/officeDocument/2006/relationships/presProps" Target="presProps.xml" /><Relationship Id="rId46" Type="http://schemas.openxmlformats.org/officeDocument/2006/relationships/viewProps" Target="viewProps.xml" /><Relationship Id="rId47" Type="http://schemas.openxmlformats.org/officeDocument/2006/relationships/theme" Target="theme/theme1.xml" /><Relationship Id="rId48" Type="http://schemas.openxmlformats.org/officeDocument/2006/relationships/tableStyles" Target="tableStyles.xml" /><Relationship Id="rId5" Type="http://schemas.openxmlformats.org/officeDocument/2006/relationships/notesMaster" Target="notesMasters/notesMaster1.xml" /><Relationship Id="rId6" Type="http://schemas.openxmlformats.org/officeDocument/2006/relationships/slide" Target="slides/slide1.xml" /><Relationship Id="rId7" Type="http://schemas.openxmlformats.org/officeDocument/2006/relationships/slide" Target="slides/slide2.xml" /><Relationship Id="rId8" Type="http://schemas.openxmlformats.org/officeDocument/2006/relationships/slide" Target="slides/slide3.xml" /><Relationship Id="rId9" Type="http://schemas.openxmlformats.org/officeDocument/2006/relationships/slide" Target="slides/slide4.xml" /></Relationships>
</file>

<file path=ppt/notesMasters/_rels/notesMaster1.xml.rels>&#65279;<?xml version="1.0" encoding="utf-8" standalone="yes"?><Relationships xmlns="http://schemas.openxmlformats.org/package/2006/relationships"><Relationship Id="rId1" Type="http://schemas.openxmlformats.org/officeDocument/2006/relationships/theme" Target="../theme/theme2.xml" 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B2AAC85-AB0E-9044-BD2A-09BE8329F8C6}" type="datetimeFigureOut">
              <a:rPr lang="sv-SE" smtClean="0"/>
              <a:t>2026-06-08</a:t>
            </a:fld>
            <a:endParaRPr lang="sv-SE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1E220DC-4B60-3D40-99ED-D8F6DDF5E56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7064346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.xml" /><Relationship Id="rId2" Type="http://schemas.openxmlformats.org/officeDocument/2006/relationships/notesMaster" Target="../notesMasters/notesMaster1.xml" /></Relationships>
</file>

<file path=ppt/notesSlides/_rels/notesSlide10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0.xml" /><Relationship Id="rId2" Type="http://schemas.openxmlformats.org/officeDocument/2006/relationships/notesMaster" Target="../notesMasters/notesMaster1.xml" /></Relationships>
</file>

<file path=ppt/notesSlides/_rels/notesSlide11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1.xml" /><Relationship Id="rId2" Type="http://schemas.openxmlformats.org/officeDocument/2006/relationships/notesMaster" Target="../notesMasters/notesMaster1.xml" /></Relationships>
</file>

<file path=ppt/notesSlides/_rels/notesSlide12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2.xml" /><Relationship Id="rId2" Type="http://schemas.openxmlformats.org/officeDocument/2006/relationships/notesMaster" Target="../notesMasters/notesMaster1.xml" /></Relationships>
</file>

<file path=ppt/notesSlides/_rels/notesSlide13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3.xml" /><Relationship Id="rId2" Type="http://schemas.openxmlformats.org/officeDocument/2006/relationships/notesMaster" Target="../notesMasters/notesMaster1.xml" /></Relationships>
</file>

<file path=ppt/notesSlides/_rels/notesSlide14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4.xml" /><Relationship Id="rId2" Type="http://schemas.openxmlformats.org/officeDocument/2006/relationships/notesMaster" Target="../notesMasters/notesMaster1.xml" /></Relationships>
</file>

<file path=ppt/notesSlides/_rels/notesSlide15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5.xml" /><Relationship Id="rId2" Type="http://schemas.openxmlformats.org/officeDocument/2006/relationships/notesMaster" Target="../notesMasters/notesMaster1.xml" /></Relationships>
</file>

<file path=ppt/notesSlides/_rels/notesSlide16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6.xml" /><Relationship Id="rId2" Type="http://schemas.openxmlformats.org/officeDocument/2006/relationships/notesMaster" Target="../notesMasters/notesMaster1.xml" /></Relationships>
</file>

<file path=ppt/notesSlides/_rels/notesSlide17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7.xml" /><Relationship Id="rId2" Type="http://schemas.openxmlformats.org/officeDocument/2006/relationships/notesMaster" Target="../notesMasters/notesMaster1.xml" /></Relationships>
</file>

<file path=ppt/notesSlides/_rels/notesSlide18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8.xml" /><Relationship Id="rId2" Type="http://schemas.openxmlformats.org/officeDocument/2006/relationships/notesMaster" Target="../notesMasters/notesMaster1.xml" /></Relationships>
</file>

<file path=ppt/notesSlides/_rels/notesSlide19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9.xml" /><Relationship Id="rId2" Type="http://schemas.openxmlformats.org/officeDocument/2006/relationships/notesMaster" Target="../notesMasters/notesMaster1.xml" /></Relationships>
</file>

<file path=ppt/notesSlides/_rels/notesSlide2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.xml" /><Relationship Id="rId2" Type="http://schemas.openxmlformats.org/officeDocument/2006/relationships/notesMaster" Target="../notesMasters/notesMaster1.xml" /></Relationships>
</file>

<file path=ppt/notesSlides/_rels/notesSlide20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0.xml" /><Relationship Id="rId2" Type="http://schemas.openxmlformats.org/officeDocument/2006/relationships/notesMaster" Target="../notesMasters/notesMaster1.xml" /></Relationships>
</file>

<file path=ppt/notesSlides/_rels/notesSlide21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1.xml" /><Relationship Id="rId2" Type="http://schemas.openxmlformats.org/officeDocument/2006/relationships/notesMaster" Target="../notesMasters/notesMaster1.xml" /></Relationships>
</file>

<file path=ppt/notesSlides/_rels/notesSlide22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2.xml" /><Relationship Id="rId2" Type="http://schemas.openxmlformats.org/officeDocument/2006/relationships/notesMaster" Target="../notesMasters/notesMaster1.xml" /></Relationships>
</file>

<file path=ppt/notesSlides/_rels/notesSlide23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3.xml" /><Relationship Id="rId2" Type="http://schemas.openxmlformats.org/officeDocument/2006/relationships/notesMaster" Target="../notesMasters/notesMaster1.xml" /></Relationships>
</file>

<file path=ppt/notesSlides/_rels/notesSlide24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4.xml" /><Relationship Id="rId2" Type="http://schemas.openxmlformats.org/officeDocument/2006/relationships/notesMaster" Target="../notesMasters/notesMaster1.xml" /></Relationships>
</file>

<file path=ppt/notesSlides/_rels/notesSlide25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5.xml" /><Relationship Id="rId2" Type="http://schemas.openxmlformats.org/officeDocument/2006/relationships/notesMaster" Target="../notesMasters/notesMaster1.xml" /></Relationships>
</file>

<file path=ppt/notesSlides/_rels/notesSlide26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6.xml" /><Relationship Id="rId2" Type="http://schemas.openxmlformats.org/officeDocument/2006/relationships/notesMaster" Target="../notesMasters/notesMaster1.xml" /></Relationships>
</file>

<file path=ppt/notesSlides/_rels/notesSlide27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7.xml" /><Relationship Id="rId2" Type="http://schemas.openxmlformats.org/officeDocument/2006/relationships/notesMaster" Target="../notesMasters/notesMaster1.xml" /></Relationships>
</file>

<file path=ppt/notesSlides/_rels/notesSlide28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8.xml" /><Relationship Id="rId2" Type="http://schemas.openxmlformats.org/officeDocument/2006/relationships/notesMaster" Target="../notesMasters/notesMaster1.xml" /></Relationships>
</file>

<file path=ppt/notesSlides/_rels/notesSlide29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9.xml" /><Relationship Id="rId2" Type="http://schemas.openxmlformats.org/officeDocument/2006/relationships/notesMaster" Target="../notesMasters/notesMaster1.xml" /></Relationships>
</file>

<file path=ppt/notesSlides/_rels/notesSlide3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.xml" /><Relationship Id="rId2" Type="http://schemas.openxmlformats.org/officeDocument/2006/relationships/notesMaster" Target="../notesMasters/notesMaster1.xml" /></Relationships>
</file>

<file path=ppt/notesSlides/_rels/notesSlide30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0.xml" /><Relationship Id="rId2" Type="http://schemas.openxmlformats.org/officeDocument/2006/relationships/notesMaster" Target="../notesMasters/notesMaster1.xml" /></Relationships>
</file>

<file path=ppt/notesSlides/_rels/notesSlide31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1.xml" /><Relationship Id="rId2" Type="http://schemas.openxmlformats.org/officeDocument/2006/relationships/notesMaster" Target="../notesMasters/notesMaster1.xml" /></Relationships>
</file>

<file path=ppt/notesSlides/_rels/notesSlide32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2.xml" /><Relationship Id="rId2" Type="http://schemas.openxmlformats.org/officeDocument/2006/relationships/notesMaster" Target="../notesMasters/notesMaster1.xml" /></Relationships>
</file>

<file path=ppt/notesSlides/_rels/notesSlide33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3.xml" /><Relationship Id="rId2" Type="http://schemas.openxmlformats.org/officeDocument/2006/relationships/notesMaster" Target="../notesMasters/notesMaster1.xml" /></Relationships>
</file>

<file path=ppt/notesSlides/_rels/notesSlide34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4.xml" /><Relationship Id="rId2" Type="http://schemas.openxmlformats.org/officeDocument/2006/relationships/notesMaster" Target="../notesMasters/notesMaster1.xml" /></Relationships>
</file>

<file path=ppt/notesSlides/_rels/notesSlide35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5.xml" /><Relationship Id="rId2" Type="http://schemas.openxmlformats.org/officeDocument/2006/relationships/notesMaster" Target="../notesMasters/notesMaster1.xml" /></Relationships>
</file>

<file path=ppt/notesSlides/_rels/notesSlide36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6.xml" /><Relationship Id="rId2" Type="http://schemas.openxmlformats.org/officeDocument/2006/relationships/notesMaster" Target="../notesMasters/notesMaster1.xml" /></Relationships>
</file>

<file path=ppt/notesSlides/_rels/notesSlide37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7.xml" /><Relationship Id="rId2" Type="http://schemas.openxmlformats.org/officeDocument/2006/relationships/notesMaster" Target="../notesMasters/notesMaster1.xml" /></Relationships>
</file>

<file path=ppt/notesSlides/_rels/notesSlide4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4.xml" /><Relationship Id="rId2" Type="http://schemas.openxmlformats.org/officeDocument/2006/relationships/notesMaster" Target="../notesMasters/notesMaster1.xml" /></Relationships>
</file>

<file path=ppt/notesSlides/_rels/notesSlide5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5.xml" /><Relationship Id="rId2" Type="http://schemas.openxmlformats.org/officeDocument/2006/relationships/notesMaster" Target="../notesMasters/notesMaster1.xml" /></Relationships>
</file>

<file path=ppt/notesSlides/_rels/notesSlide6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6.xml" /><Relationship Id="rId2" Type="http://schemas.openxmlformats.org/officeDocument/2006/relationships/notesMaster" Target="../notesMasters/notesMaster1.xml" /></Relationships>
</file>

<file path=ppt/notesSlides/_rels/notesSlide7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7.xml" /><Relationship Id="rId2" Type="http://schemas.openxmlformats.org/officeDocument/2006/relationships/notesMaster" Target="../notesMasters/notesMaster1.xml" /></Relationships>
</file>

<file path=ppt/notesSlides/_rels/notesSlide8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8.xml" /><Relationship Id="rId2" Type="http://schemas.openxmlformats.org/officeDocument/2006/relationships/notesMaster" Target="../notesMasters/notesMaster1.xml" /></Relationships>
</file>

<file path=ppt/notesSlides/_rels/notesSlide9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9.xml" /><Relationship Id="rId2" Type="http://schemas.openxmlformats.org/officeDocument/2006/relationships/notesMaster" Target="../notesMasters/notesMaster1.xml" 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6856402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10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11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12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13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14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15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16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17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18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19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20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21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22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23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24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25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26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27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28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29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30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31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32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33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34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35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36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37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4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5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6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7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8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9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slideLayouts/_rels/slideLayout1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image" Target="../media/image2.png" /><Relationship Id="rId3" Type="http://schemas.openxmlformats.org/officeDocument/2006/relationships/slideMaster" Target="../slideMasters/slideMaster1.xml" /></Relationships>
</file>

<file path=ppt/slideLayouts/_rels/slideLayout10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slideMaster" Target="../slideMasters/slideMaster1.xml" /></Relationships>
</file>

<file path=ppt/slideLayouts/_rels/slideLayout11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slideMaster" Target="../slideMasters/slideMaster1.xml" /></Relationships>
</file>

<file path=ppt/slideLayouts/_rels/slideLayout12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2.png" /><Relationship Id="rId2" Type="http://schemas.openxmlformats.org/officeDocument/2006/relationships/image" Target="../media/image3.jpeg" /><Relationship Id="rId3" Type="http://schemas.openxmlformats.org/officeDocument/2006/relationships/image" Target="../media/image4.png" /><Relationship Id="rId4" Type="http://schemas.openxmlformats.org/officeDocument/2006/relationships/slideMaster" Target="../slideMasters/slideMaster1.xml" /></Relationships>
</file>

<file path=ppt/slideLayouts/_rels/slideLayout13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2.png" /><Relationship Id="rId2" Type="http://schemas.openxmlformats.org/officeDocument/2006/relationships/image" Target="../media/image3.jpeg" /><Relationship Id="rId3" Type="http://schemas.openxmlformats.org/officeDocument/2006/relationships/image" Target="../media/image4.png" /><Relationship Id="rId4" Type="http://schemas.openxmlformats.org/officeDocument/2006/relationships/slideMaster" Target="../slideMasters/slideMaster1.xml" /></Relationships>
</file>

<file path=ppt/slideLayouts/_rels/slideLayout14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5.png" /><Relationship Id="rId2" Type="http://schemas.openxmlformats.org/officeDocument/2006/relationships/slideMaster" Target="../slideMasters/slideMaster1.xml" /></Relationships>
</file>

<file path=ppt/slideLayouts/_rels/slideLayout2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slideMaster" Target="../slideMasters/slideMaster1.xml" /></Relationships>
</file>

<file path=ppt/slideLayouts/_rels/slideLayout3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image" Target="../media/image2.png" /><Relationship Id="rId3" Type="http://schemas.openxmlformats.org/officeDocument/2006/relationships/slideMaster" Target="../slideMasters/slideMaster1.xml" /></Relationships>
</file>

<file path=ppt/slideLayouts/_rels/slideLayout4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image" Target="../media/image2.png" /><Relationship Id="rId3" Type="http://schemas.openxmlformats.org/officeDocument/2006/relationships/slideMaster" Target="../slideMasters/slideMaster1.xml" /></Relationships>
</file>

<file path=ppt/slideLayouts/_rels/slideLayout5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image" Target="../media/image2.png" /><Relationship Id="rId3" Type="http://schemas.openxmlformats.org/officeDocument/2006/relationships/slideMaster" Target="../slideMasters/slideMaster1.xml" /></Relationships>
</file>

<file path=ppt/slideLayouts/_rels/slideLayout6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slideMaster" Target="../slideMasters/slideMaster1.xml" /></Relationships>
</file>

<file path=ppt/slideLayouts/_rels/slideLayout7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slideMaster" Target="../slideMasters/slideMaster1.xml" /></Relationships>
</file>

<file path=ppt/slideLayouts/_rels/slideLayout8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slideMaster" Target="../slideMasters/slideMaster1.xml" /></Relationships>
</file>

<file path=ppt/slideLayouts/_rels/slideLayout9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turkos: Framsida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13" name="Rectangle 9">
            <a:extLst>
              <a:ext uri="{FF2B5EF4-FFF2-40B4-BE49-F238E27FC236}">
                <a16:creationId xmlns:a16="http://schemas.microsoft.com/office/drawing/2014/main" id="{75320D67-81EA-4C88-9003-6EFAA5482197}"/>
              </a:ext>
            </a:extLst>
          </p:cNvPr>
          <p:cNvSpPr/>
          <p:nvPr userDrawn="1"/>
        </p:nvSpPr>
        <p:spPr>
          <a:xfrm flipH="1">
            <a:off x="-1" y="1"/>
            <a:ext cx="12192000" cy="6857999"/>
          </a:xfrm>
          <a:prstGeom prst="rect">
            <a:avLst/>
          </a:prstGeom>
          <a:solidFill>
            <a:srgbClr val="D9D9D9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4" name="Rectangle 8">
            <a:extLst>
              <a:ext uri="{FF2B5EF4-FFF2-40B4-BE49-F238E27FC236}">
                <a16:creationId xmlns:a16="http://schemas.microsoft.com/office/drawing/2014/main" id="{A211D58D-6536-4C28-916F-E8825F23EBFC}"/>
              </a:ext>
            </a:extLst>
          </p:cNvPr>
          <p:cNvSpPr/>
          <p:nvPr userDrawn="1"/>
        </p:nvSpPr>
        <p:spPr>
          <a:xfrm flipH="1">
            <a:off x="-2" y="1"/>
            <a:ext cx="3066389" cy="6857999"/>
          </a:xfrm>
          <a:prstGeom prst="rect">
            <a:avLst/>
          </a:prstGeom>
          <a:solidFill>
            <a:srgbClr val="50B5B8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5" name="Rectangle 37">
            <a:extLst>
              <a:ext uri="{FF2B5EF4-FFF2-40B4-BE49-F238E27FC236}">
                <a16:creationId xmlns:a16="http://schemas.microsoft.com/office/drawing/2014/main" id="{BE5F5B33-84D3-4FDF-94B3-808D9DA282B2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rgbClr val="116478">
              <a:lumMod val="7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6" name="Graphic 49">
            <a:extLst>
              <a:ext uri="{FF2B5EF4-FFF2-40B4-BE49-F238E27FC236}">
                <a16:creationId xmlns:a16="http://schemas.microsoft.com/office/drawing/2014/main" id="{1B2FDEF7-68FF-4985-A9CA-09B11A5DF462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9994982" y="5994642"/>
            <a:ext cx="1780317" cy="447566"/>
          </a:xfrm>
          <a:prstGeom prst="rect">
            <a:avLst/>
          </a:prstGeom>
        </p:spPr>
      </p:pic>
      <p:pic>
        <p:nvPicPr>
          <p:cNvPr id="19" name="Picture 50" descr="A picture containing object, honeycomb, light, ball&#10;&#10;Description automatically generated">
            <a:extLst>
              <a:ext uri="{FF2B5EF4-FFF2-40B4-BE49-F238E27FC236}">
                <a16:creationId xmlns:a16="http://schemas.microsoft.com/office/drawing/2014/main" id="{B3C9D66E-B447-40DA-A8F0-ECEDEA67722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08345" y="180000"/>
            <a:ext cx="5603653" cy="4305598"/>
          </a:xfrm>
          <a:prstGeom prst="rect">
            <a:avLst/>
          </a:prstGeom>
        </p:spPr>
      </p:pic>
      <p:sp>
        <p:nvSpPr>
          <p:cNvPr id="8" name="Rektangel 7">
            <a:extLst>
              <a:ext uri="{FF2B5EF4-FFF2-40B4-BE49-F238E27FC236}">
                <a16:creationId xmlns:a16="http://schemas.microsoft.com/office/drawing/2014/main" id="{2F061BC6-176C-4EFC-833D-7FF21E5E8EB6}"/>
              </a:ext>
            </a:extLst>
          </p:cNvPr>
          <p:cNvSpPr/>
          <p:nvPr userDrawn="1"/>
        </p:nvSpPr>
        <p:spPr>
          <a:xfrm>
            <a:off x="535841" y="534562"/>
            <a:ext cx="2526137" cy="5800185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9" name="textruta 8">
            <a:extLst>
              <a:ext uri="{FF2B5EF4-FFF2-40B4-BE49-F238E27FC236}">
                <a16:creationId xmlns:a16="http://schemas.microsoft.com/office/drawing/2014/main" id="{B55F2B57-DAC3-406D-88C3-2CB1BF4EE4EB}"/>
              </a:ext>
            </a:extLst>
          </p:cNvPr>
          <p:cNvSpPr txBox="1"/>
          <p:nvPr userDrawn="1"/>
        </p:nvSpPr>
        <p:spPr>
          <a:xfrm>
            <a:off x="1071292" y="2211175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>
                <a:solidFill>
                  <a:schemeClr val="bg1"/>
                </a:solidFill>
              </a:rPr>
              <a:t>BILD</a:t>
            </a:r>
          </a:p>
        </p:txBody>
      </p:sp>
    </p:spTree>
    <p:extLst>
      <p:ext uri="{BB962C8B-B14F-4D97-AF65-F5344CB8AC3E}">
        <p14:creationId xmlns:p14="http://schemas.microsoft.com/office/powerpoint/2010/main" val="1618917453"/>
      </p:ext>
    </p:extLst>
  </p:cSld>
  <p:clrMapOvr>
    <a:masterClrMapping/>
  </p:clrMapOvr>
  <p:transition/>
  <p:timing/>
</p:sldLayout>
</file>

<file path=ppt/slideLayouts/slideLayout10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Hel sida med text och bild (vä)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6" name="TextBox 1">
            <a:extLst>
              <a:ext uri="{FF2B5EF4-FFF2-40B4-BE49-F238E27FC236}">
                <a16:creationId xmlns:a16="http://schemas.microsoft.com/office/drawing/2014/main" id="{F9FC1256-9585-4305-BCA6-687EC078E352}"/>
              </a:ext>
            </a:extLst>
          </p:cNvPr>
          <p:cNvSpPr txBox="1"/>
          <p:nvPr userDrawn="1"/>
        </p:nvSpPr>
        <p:spPr>
          <a:xfrm>
            <a:off x="-289367" y="3842795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sv-SE"/>
          </a:p>
        </p:txBody>
      </p:sp>
      <p:pic>
        <p:nvPicPr>
          <p:cNvPr id="10" name="Graphic 20">
            <a:extLst>
              <a:ext uri="{FF2B5EF4-FFF2-40B4-BE49-F238E27FC236}">
                <a16:creationId xmlns:a16="http://schemas.microsoft.com/office/drawing/2014/main" id="{4A85DCC4-D948-4BFD-BFD6-4BB3E2D6BB64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33035" y="5994642"/>
            <a:ext cx="1780317" cy="447566"/>
          </a:xfrm>
          <a:prstGeom prst="rect">
            <a:avLst/>
          </a:prstGeom>
        </p:spPr>
      </p:pic>
      <p:sp>
        <p:nvSpPr>
          <p:cNvPr id="5" name="Rektangel 4">
            <a:extLst>
              <a:ext uri="{FF2B5EF4-FFF2-40B4-BE49-F238E27FC236}">
                <a16:creationId xmlns:a16="http://schemas.microsoft.com/office/drawing/2014/main" id="{F4877005-D0A4-4012-ACD6-FC75BF4AD733}"/>
              </a:ext>
            </a:extLst>
          </p:cNvPr>
          <p:cNvSpPr/>
          <p:nvPr userDrawn="1"/>
        </p:nvSpPr>
        <p:spPr>
          <a:xfrm>
            <a:off x="535250" y="1220287"/>
            <a:ext cx="2526137" cy="4386957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7" name="textruta 6">
            <a:extLst>
              <a:ext uri="{FF2B5EF4-FFF2-40B4-BE49-F238E27FC236}">
                <a16:creationId xmlns:a16="http://schemas.microsoft.com/office/drawing/2014/main" id="{2FF86A42-3913-4FD3-9107-7B15BAEB95B0}"/>
              </a:ext>
            </a:extLst>
          </p:cNvPr>
          <p:cNvSpPr txBox="1"/>
          <p:nvPr userDrawn="1"/>
        </p:nvSpPr>
        <p:spPr>
          <a:xfrm>
            <a:off x="1036318" y="3244334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>
                <a:solidFill>
                  <a:schemeClr val="tx1"/>
                </a:solidFill>
              </a:rPr>
              <a:t>BILD</a:t>
            </a:r>
          </a:p>
        </p:txBody>
      </p:sp>
    </p:spTree>
    <p:extLst>
      <p:ext uri="{BB962C8B-B14F-4D97-AF65-F5344CB8AC3E}">
        <p14:creationId xmlns:p14="http://schemas.microsoft.com/office/powerpoint/2010/main" val="817662838"/>
      </p:ext>
    </p:extLst>
  </p:cSld>
  <p:clrMapOvr>
    <a:masterClrMapping/>
  </p:clrMapOvr>
  <p:transition/>
  <p:timing/>
</p:sldLayout>
</file>

<file path=ppt/slideLayouts/slideLayout11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Hel sida med text och bild (hö)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6" name="TextBox 1">
            <a:extLst>
              <a:ext uri="{FF2B5EF4-FFF2-40B4-BE49-F238E27FC236}">
                <a16:creationId xmlns:a16="http://schemas.microsoft.com/office/drawing/2014/main" id="{31F89B6C-5364-4AF9-A8AA-643D945DA99B}"/>
              </a:ext>
            </a:extLst>
          </p:cNvPr>
          <p:cNvSpPr txBox="1"/>
          <p:nvPr userDrawn="1"/>
        </p:nvSpPr>
        <p:spPr>
          <a:xfrm>
            <a:off x="-289367" y="3842795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sv-SE"/>
          </a:p>
        </p:txBody>
      </p:sp>
      <p:pic>
        <p:nvPicPr>
          <p:cNvPr id="7" name="Graphic 33">
            <a:extLst>
              <a:ext uri="{FF2B5EF4-FFF2-40B4-BE49-F238E27FC236}">
                <a16:creationId xmlns:a16="http://schemas.microsoft.com/office/drawing/2014/main" id="{371AEBCE-FA60-4EA7-90BE-CD27CD357DA6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33035" y="5994642"/>
            <a:ext cx="1780317" cy="447566"/>
          </a:xfrm>
          <a:prstGeom prst="rect">
            <a:avLst/>
          </a:prstGeom>
        </p:spPr>
      </p:pic>
      <p:sp>
        <p:nvSpPr>
          <p:cNvPr id="5" name="Rektangel 4">
            <a:extLst>
              <a:ext uri="{FF2B5EF4-FFF2-40B4-BE49-F238E27FC236}">
                <a16:creationId xmlns:a16="http://schemas.microsoft.com/office/drawing/2014/main" id="{F5795F28-7D94-4363-B851-D86A79EF4F2E}"/>
              </a:ext>
            </a:extLst>
          </p:cNvPr>
          <p:cNvSpPr/>
          <p:nvPr userDrawn="1"/>
        </p:nvSpPr>
        <p:spPr>
          <a:xfrm>
            <a:off x="7004115" y="1259782"/>
            <a:ext cx="4639024" cy="4367077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9" name="textruta 8">
            <a:extLst>
              <a:ext uri="{FF2B5EF4-FFF2-40B4-BE49-F238E27FC236}">
                <a16:creationId xmlns:a16="http://schemas.microsoft.com/office/drawing/2014/main" id="{46D8EF43-AE6C-44D4-A03D-3B6722A0C5D4}"/>
              </a:ext>
            </a:extLst>
          </p:cNvPr>
          <p:cNvSpPr txBox="1"/>
          <p:nvPr userDrawn="1"/>
        </p:nvSpPr>
        <p:spPr>
          <a:xfrm>
            <a:off x="8561627" y="3244334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>
                <a:solidFill>
                  <a:schemeClr val="tx1"/>
                </a:solidFill>
              </a:rPr>
              <a:t>BILD</a:t>
            </a:r>
          </a:p>
        </p:txBody>
      </p:sp>
    </p:spTree>
    <p:extLst>
      <p:ext uri="{BB962C8B-B14F-4D97-AF65-F5344CB8AC3E}">
        <p14:creationId xmlns:p14="http://schemas.microsoft.com/office/powerpoint/2010/main" val="3571051664"/>
      </p:ext>
    </p:extLst>
  </p:cSld>
  <p:clrMapOvr>
    <a:masterClrMapping/>
  </p:clrMapOvr>
  <p:transition/>
  <p:timing/>
</p:sldLayout>
</file>

<file path=ppt/slideLayouts/slideLayout12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Tacksida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A2AF68E-A63F-42C2-B9CC-F1F0CEBA98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10" name="Rectangle 37">
            <a:extLst>
              <a:ext uri="{FF2B5EF4-FFF2-40B4-BE49-F238E27FC236}">
                <a16:creationId xmlns:a16="http://schemas.microsoft.com/office/drawing/2014/main" id="{EBF6C1D7-9B80-A781-6AD0-F4B8E4139D9C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rgbClr val="004663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6" name="Picture 50" descr="A picture containing object, honeycomb, light, ball&#10;&#10;Description automatically generated">
            <a:extLst>
              <a:ext uri="{FF2B5EF4-FFF2-40B4-BE49-F238E27FC236}">
                <a16:creationId xmlns:a16="http://schemas.microsoft.com/office/drawing/2014/main" id="{BEC44AA1-4B61-425B-8DE3-FA233B8C0EEA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08345" y="180000"/>
            <a:ext cx="5603653" cy="4305598"/>
          </a:xfrm>
          <a:prstGeom prst="rect">
            <a:avLst/>
          </a:prstGeom>
        </p:spPr>
      </p:pic>
      <p:sp>
        <p:nvSpPr>
          <p:cNvPr id="7" name="Rektangel 6">
            <a:extLst>
              <a:ext uri="{FF2B5EF4-FFF2-40B4-BE49-F238E27FC236}">
                <a16:creationId xmlns:a16="http://schemas.microsoft.com/office/drawing/2014/main" id="{AB1E2A14-D21B-4BBF-BF65-D4B5A72E8BBE}"/>
              </a:ext>
            </a:extLst>
          </p:cNvPr>
          <p:cNvSpPr/>
          <p:nvPr userDrawn="1"/>
        </p:nvSpPr>
        <p:spPr>
          <a:xfrm>
            <a:off x="535841" y="534562"/>
            <a:ext cx="2526137" cy="5800185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8" name="textruta 7">
            <a:extLst>
              <a:ext uri="{FF2B5EF4-FFF2-40B4-BE49-F238E27FC236}">
                <a16:creationId xmlns:a16="http://schemas.microsoft.com/office/drawing/2014/main" id="{2E3F5388-2797-42B8-BC6D-4C341739CCD3}"/>
              </a:ext>
            </a:extLst>
          </p:cNvPr>
          <p:cNvSpPr txBox="1"/>
          <p:nvPr userDrawn="1"/>
        </p:nvSpPr>
        <p:spPr>
          <a:xfrm>
            <a:off x="1071292" y="2211175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>
                <a:solidFill>
                  <a:schemeClr val="bg1"/>
                </a:solidFill>
              </a:rPr>
              <a:t>BILD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24C2144-3759-BC57-7D00-8C21B65CC51F}"/>
              </a:ext>
            </a:extLst>
          </p:cNvPr>
          <p:cNvPicPr/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247" r="32487"/>
          <a:stretch>
            <a:fillRect/>
          </a:stretch>
        </p:blipFill>
        <p:spPr>
          <a:xfrm>
            <a:off x="425015" y="507491"/>
            <a:ext cx="2649686" cy="5842800"/>
          </a:xfrm>
          <a:prstGeom prst="rect">
            <a:avLst/>
          </a:prstGeom>
        </p:spPr>
      </p:pic>
      <p:pic>
        <p:nvPicPr>
          <p:cNvPr id="5" name="Picture 3">
            <a:extLst>
              <a:ext uri="{FF2B5EF4-FFF2-40B4-BE49-F238E27FC236}">
                <a16:creationId xmlns:a16="http://schemas.microsoft.com/office/drawing/2014/main" id="{12F2A7C4-EFEA-023D-08D9-B946C3FE488E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993875" y="5994471"/>
            <a:ext cx="1781424" cy="4477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2795108"/>
      </p:ext>
    </p:extLst>
  </p:cSld>
  <p:clrMapOvr>
    <a:masterClrMapping/>
  </p:clrMapOvr>
  <p:transition/>
  <p:timing/>
</p:sldLayout>
</file>

<file path=ppt/slideLayouts/slideLayout13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userDrawn="1">
  <p:cSld name="Blå/ röd: Framsida 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9" name="Rectangle 37">
            <a:extLst>
              <a:ext uri="{FF2B5EF4-FFF2-40B4-BE49-F238E27FC236}">
                <a16:creationId xmlns:a16="http://schemas.microsoft.com/office/drawing/2014/main" id="{62DCBBE0-C8AC-43E5-B3B3-BF2DA602819B}"/>
              </a:ext>
            </a:extLst>
          </p:cNvPr>
          <p:cNvSpPr/>
          <p:nvPr userDrawn="1"/>
        </p:nvSpPr>
        <p:spPr>
          <a:xfrm flipH="1">
            <a:off x="180002" y="180000"/>
            <a:ext cx="11831998" cy="6497782"/>
          </a:xfrm>
          <a:prstGeom prst="rect">
            <a:avLst/>
          </a:prstGeom>
          <a:solidFill>
            <a:srgbClr val="004663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1" name="Picture 50" descr="A picture containing object, honeycomb, light, ball&#10;&#10;Description automatically generated">
            <a:extLst>
              <a:ext uri="{FF2B5EF4-FFF2-40B4-BE49-F238E27FC236}">
                <a16:creationId xmlns:a16="http://schemas.microsoft.com/office/drawing/2014/main" id="{A218EF07-76E0-49DF-B6BE-B5EF5EC264CB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08345" y="180000"/>
            <a:ext cx="5603653" cy="4305598"/>
          </a:xfrm>
          <a:prstGeom prst="rect">
            <a:avLst/>
          </a:prstGeom>
        </p:spPr>
      </p:pic>
      <p:sp>
        <p:nvSpPr>
          <p:cNvPr id="7" name="Rektangel 6">
            <a:extLst>
              <a:ext uri="{FF2B5EF4-FFF2-40B4-BE49-F238E27FC236}">
                <a16:creationId xmlns:a16="http://schemas.microsoft.com/office/drawing/2014/main" id="{536EECA9-F776-4815-8C40-A6AB46FC75D5}"/>
              </a:ext>
            </a:extLst>
          </p:cNvPr>
          <p:cNvSpPr/>
          <p:nvPr userDrawn="1"/>
        </p:nvSpPr>
        <p:spPr>
          <a:xfrm>
            <a:off x="535841" y="534562"/>
            <a:ext cx="2526137" cy="5800185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" name="textruta 1">
            <a:extLst>
              <a:ext uri="{FF2B5EF4-FFF2-40B4-BE49-F238E27FC236}">
                <a16:creationId xmlns:a16="http://schemas.microsoft.com/office/drawing/2014/main" id="{5E2138C6-DEC2-4B93-BBD3-54021F1C9F5B}"/>
              </a:ext>
            </a:extLst>
          </p:cNvPr>
          <p:cNvSpPr txBox="1"/>
          <p:nvPr userDrawn="1"/>
        </p:nvSpPr>
        <p:spPr>
          <a:xfrm>
            <a:off x="1071292" y="2211175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>
                <a:solidFill>
                  <a:schemeClr val="bg1"/>
                </a:solidFill>
              </a:rPr>
              <a:t>BILD</a:t>
            </a:r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2DFDB666-3B90-90BA-C1F1-52663A6D072C}"/>
              </a:ext>
            </a:extLst>
          </p:cNvPr>
          <p:cNvPicPr/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247" r="32487"/>
          <a:stretch>
            <a:fillRect/>
          </a:stretch>
        </p:blipFill>
        <p:spPr>
          <a:xfrm>
            <a:off x="425015" y="507491"/>
            <a:ext cx="2649686" cy="5842800"/>
          </a:xfrm>
          <a:prstGeom prst="rect">
            <a:avLst/>
          </a:prstGeom>
        </p:spPr>
      </p:pic>
      <p:pic>
        <p:nvPicPr>
          <p:cNvPr id="5" name="Picture 3">
            <a:extLst>
              <a:ext uri="{FF2B5EF4-FFF2-40B4-BE49-F238E27FC236}">
                <a16:creationId xmlns:a16="http://schemas.microsoft.com/office/drawing/2014/main" id="{249DD34B-5DF8-5F6D-DB52-41D6530A83CE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993875" y="5994471"/>
            <a:ext cx="1781424" cy="4477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8099283"/>
      </p:ext>
    </p:extLst>
  </p:cSld>
  <p:clrMapOvr>
    <a:masterClrMapping/>
  </p:clrMapOvr>
  <p:transition/>
  <p:timing/>
</p:sldLayout>
</file>

<file path=ppt/slideLayouts/slideLayout14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userDrawn="1">
  <p:cSld name="Blå/ röd: Hel grafiksida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6" name="TextBox 1">
            <a:extLst>
              <a:ext uri="{FF2B5EF4-FFF2-40B4-BE49-F238E27FC236}">
                <a16:creationId xmlns:a16="http://schemas.microsoft.com/office/drawing/2014/main" id="{C0FB744A-53E8-4A9A-9E69-A9723D3EE1AE}"/>
              </a:ext>
            </a:extLst>
          </p:cNvPr>
          <p:cNvSpPr txBox="1"/>
          <p:nvPr userDrawn="1"/>
        </p:nvSpPr>
        <p:spPr>
          <a:xfrm>
            <a:off x="-289367" y="3842795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sv-SE"/>
          </a:p>
        </p:txBody>
      </p:sp>
      <p:sp>
        <p:nvSpPr>
          <p:cNvPr id="5" name="textruta 4">
            <a:extLst>
              <a:ext uri="{FF2B5EF4-FFF2-40B4-BE49-F238E27FC236}">
                <a16:creationId xmlns:a16="http://schemas.microsoft.com/office/drawing/2014/main" id="{872D7348-1D27-4A04-BEEA-029E0CC7B5BB}"/>
              </a:ext>
            </a:extLst>
          </p:cNvPr>
          <p:cNvSpPr txBox="1"/>
          <p:nvPr userDrawn="1"/>
        </p:nvSpPr>
        <p:spPr>
          <a:xfrm>
            <a:off x="9881230" y="6442208"/>
            <a:ext cx="259769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800" i="1">
                <a:solidFill>
                  <a:schemeClr val="bg1">
                    <a:lumMod val="75000"/>
                  </a:schemeClr>
                </a:solidFill>
              </a:rPr>
              <a:t>Copyright © 2026 Demoskop AB</a:t>
            </a:r>
          </a:p>
        </p:txBody>
      </p:sp>
      <p:pic>
        <p:nvPicPr>
          <p:cNvPr id="2" name="Bildobjekt 1">
            <a:extLst>
              <a:ext uri="{FF2B5EF4-FFF2-40B4-BE49-F238E27FC236}">
                <a16:creationId xmlns:a16="http://schemas.microsoft.com/office/drawing/2014/main" id="{C10B92D5-0496-DA24-66F2-FB72DDE30DAC}"/>
              </a:ext>
            </a:extLst>
          </p:cNvPr>
          <p:cNvPicPr>
            <a:picLocks noChangeAspect="1"/>
          </p:cNvPicPr>
          <p:nvPr userDrawn="1"/>
        </p:nvPicPr>
        <p:blipFill>
          <a:blip r:embed="rId1"/>
          <a:stretch>
            <a:fillRect/>
          </a:stretch>
        </p:blipFill>
        <p:spPr>
          <a:xfrm>
            <a:off x="544041" y="5940277"/>
            <a:ext cx="1780186" cy="609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5582896"/>
      </p:ext>
    </p:extLst>
  </p:cSld>
  <p:clrMapOvr>
    <a:masterClrMapping/>
  </p:clrMapOvr>
  <p:transition/>
  <p:timing/>
</p:sldLayout>
</file>

<file path=ppt/slideLayouts/slideLayout2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turkos: Framsida 2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cxnSp>
        <p:nvCxnSpPr>
          <p:cNvPr id="23" name="Rak koppling 58">
            <a:extLst>
              <a:ext uri="{FF2B5EF4-FFF2-40B4-BE49-F238E27FC236}">
                <a16:creationId xmlns:a16="http://schemas.microsoft.com/office/drawing/2014/main" id="{5BAF2D1B-3D75-47E8-8FE6-74904BA5FAD2}"/>
              </a:ext>
            </a:extLst>
          </p:cNvPr>
          <p:cNvCxnSpPr/>
          <p:nvPr userDrawn="1"/>
        </p:nvCxnSpPr>
        <p:spPr>
          <a:xfrm flipH="1">
            <a:off x="3060000" y="535482"/>
            <a:ext cx="0" cy="5800185"/>
          </a:xfrm>
          <a:prstGeom prst="line">
            <a:avLst/>
          </a:prstGeom>
          <a:noFill/>
          <a:ln w="6350" cap="flat" cmpd="sng" algn="ctr">
            <a:solidFill>
              <a:srgbClr val="FFFFFF"/>
            </a:solidFill>
            <a:prstDash val="solid"/>
            <a:miter lim="800000"/>
          </a:ln>
          <a:effectLst/>
        </p:spPr>
      </p:cxnSp>
      <p:pic>
        <p:nvPicPr>
          <p:cNvPr id="24" name="Graphic 49">
            <a:extLst>
              <a:ext uri="{FF2B5EF4-FFF2-40B4-BE49-F238E27FC236}">
                <a16:creationId xmlns:a16="http://schemas.microsoft.com/office/drawing/2014/main" id="{6D69ABD4-ADE1-4D69-B8BC-CDBBBEEAE44D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9994982" y="5994642"/>
            <a:ext cx="1780317" cy="447566"/>
          </a:xfrm>
          <a:prstGeom prst="rect">
            <a:avLst/>
          </a:prstGeom>
        </p:spPr>
      </p:pic>
      <p:sp>
        <p:nvSpPr>
          <p:cNvPr id="11" name="Rektangel 10">
            <a:extLst>
              <a:ext uri="{FF2B5EF4-FFF2-40B4-BE49-F238E27FC236}">
                <a16:creationId xmlns:a16="http://schemas.microsoft.com/office/drawing/2014/main" id="{68196627-1A0E-4A52-B10E-49EAC88B4AE6}"/>
              </a:ext>
            </a:extLst>
          </p:cNvPr>
          <p:cNvSpPr/>
          <p:nvPr userDrawn="1"/>
        </p:nvSpPr>
        <p:spPr>
          <a:xfrm>
            <a:off x="535841" y="534562"/>
            <a:ext cx="11239456" cy="5800185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2" name="textruta 11">
            <a:extLst>
              <a:ext uri="{FF2B5EF4-FFF2-40B4-BE49-F238E27FC236}">
                <a16:creationId xmlns:a16="http://schemas.microsoft.com/office/drawing/2014/main" id="{919D061E-7292-4A40-8B22-F9ECD5D7FB4B}"/>
              </a:ext>
            </a:extLst>
          </p:cNvPr>
          <p:cNvSpPr txBox="1"/>
          <p:nvPr userDrawn="1"/>
        </p:nvSpPr>
        <p:spPr>
          <a:xfrm>
            <a:off x="1071291" y="2211175"/>
            <a:ext cx="1014864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9600">
                <a:solidFill>
                  <a:schemeClr val="tx1"/>
                </a:solidFill>
              </a:rPr>
              <a:t>BILD</a:t>
            </a:r>
          </a:p>
        </p:txBody>
      </p:sp>
    </p:spTree>
    <p:extLst>
      <p:ext uri="{BB962C8B-B14F-4D97-AF65-F5344CB8AC3E}">
        <p14:creationId xmlns:p14="http://schemas.microsoft.com/office/powerpoint/2010/main" val="1621030671"/>
      </p:ext>
    </p:extLst>
  </p:cSld>
  <p:clrMapOvr>
    <a:masterClrMapping/>
  </p:clrMapOvr>
  <p:transition/>
  <p:timing/>
</p:sldLayout>
</file>

<file path=ppt/slideLayouts/slideLayout3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introbild / agenda / om undersökningen 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13" name="Rectangle 37">
            <a:extLst>
              <a:ext uri="{FF2B5EF4-FFF2-40B4-BE49-F238E27FC236}">
                <a16:creationId xmlns:a16="http://schemas.microsoft.com/office/drawing/2014/main" id="{EA5FA945-2A5C-4DAB-8EE2-EAD74802936F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rgbClr val="0D4B5A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4" name="Graphic 49">
            <a:extLst>
              <a:ext uri="{FF2B5EF4-FFF2-40B4-BE49-F238E27FC236}">
                <a16:creationId xmlns:a16="http://schemas.microsoft.com/office/drawing/2014/main" id="{B0B29633-FBDF-41DD-899C-141ECA8C02FC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9994982" y="5994642"/>
            <a:ext cx="1780317" cy="447566"/>
          </a:xfrm>
          <a:prstGeom prst="rect">
            <a:avLst/>
          </a:prstGeom>
        </p:spPr>
      </p:pic>
      <p:pic>
        <p:nvPicPr>
          <p:cNvPr id="15" name="Picture 50" descr="A picture containing object, honeycomb, light, ball&#10;&#10;Description automatically generated">
            <a:extLst>
              <a:ext uri="{FF2B5EF4-FFF2-40B4-BE49-F238E27FC236}">
                <a16:creationId xmlns:a16="http://schemas.microsoft.com/office/drawing/2014/main" id="{BE6FDECD-1414-4503-BC65-3B0BFCDB614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08345" y="180000"/>
            <a:ext cx="5603653" cy="4305598"/>
          </a:xfrm>
          <a:prstGeom prst="rect">
            <a:avLst/>
          </a:prstGeom>
        </p:spPr>
      </p:pic>
      <p:sp>
        <p:nvSpPr>
          <p:cNvPr id="7" name="Rektangel 6">
            <a:extLst>
              <a:ext uri="{FF2B5EF4-FFF2-40B4-BE49-F238E27FC236}">
                <a16:creationId xmlns:a16="http://schemas.microsoft.com/office/drawing/2014/main" id="{0C9E7E32-18AC-4776-9181-F51C4012FF9E}"/>
              </a:ext>
            </a:extLst>
          </p:cNvPr>
          <p:cNvSpPr/>
          <p:nvPr userDrawn="1"/>
        </p:nvSpPr>
        <p:spPr>
          <a:xfrm>
            <a:off x="535841" y="534562"/>
            <a:ext cx="2526137" cy="5800185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8" name="textruta 7">
            <a:extLst>
              <a:ext uri="{FF2B5EF4-FFF2-40B4-BE49-F238E27FC236}">
                <a16:creationId xmlns:a16="http://schemas.microsoft.com/office/drawing/2014/main" id="{DDA57D92-D478-4437-AFAE-EB834EF13562}"/>
              </a:ext>
            </a:extLst>
          </p:cNvPr>
          <p:cNvSpPr txBox="1"/>
          <p:nvPr userDrawn="1"/>
        </p:nvSpPr>
        <p:spPr>
          <a:xfrm>
            <a:off x="1071292" y="2211175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>
                <a:solidFill>
                  <a:schemeClr val="bg1"/>
                </a:solidFill>
              </a:rPr>
              <a:t>BILD</a:t>
            </a:r>
          </a:p>
        </p:txBody>
      </p:sp>
    </p:spTree>
    <p:extLst>
      <p:ext uri="{BB962C8B-B14F-4D97-AF65-F5344CB8AC3E}">
        <p14:creationId xmlns:p14="http://schemas.microsoft.com/office/powerpoint/2010/main" val="900606992"/>
      </p:ext>
    </p:extLst>
  </p:cSld>
  <p:clrMapOvr>
    <a:masterClrMapping/>
  </p:clrMapOvr>
  <p:transition/>
  <p:timing/>
</p:sldLayout>
</file>

<file path=ppt/slideLayouts/slideLayout4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introbild / agenda / om undersökningen version 2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12" name="Rectangle 37">
            <a:extLst>
              <a:ext uri="{FF2B5EF4-FFF2-40B4-BE49-F238E27FC236}">
                <a16:creationId xmlns:a16="http://schemas.microsoft.com/office/drawing/2014/main" id="{4088A21D-E6AA-44EA-B67C-EF8F8EE031C9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rgbClr val="0D4B5A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3" name="Graphic 49">
            <a:extLst>
              <a:ext uri="{FF2B5EF4-FFF2-40B4-BE49-F238E27FC236}">
                <a16:creationId xmlns:a16="http://schemas.microsoft.com/office/drawing/2014/main" id="{53303CF6-FC3A-48DA-A63E-C81A7BA4D7DD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33035" y="5994642"/>
            <a:ext cx="1780317" cy="447566"/>
          </a:xfrm>
          <a:prstGeom prst="rect">
            <a:avLst/>
          </a:prstGeom>
        </p:spPr>
      </p:pic>
      <p:pic>
        <p:nvPicPr>
          <p:cNvPr id="14" name="Picture 50" descr="A picture containing object, honeycomb, light, ball&#10;&#10;Description automatically generated">
            <a:extLst>
              <a:ext uri="{FF2B5EF4-FFF2-40B4-BE49-F238E27FC236}">
                <a16:creationId xmlns:a16="http://schemas.microsoft.com/office/drawing/2014/main" id="{F904F011-09A2-4E7B-AA2A-D8D2126C0B9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08345" y="180000"/>
            <a:ext cx="5603653" cy="4305598"/>
          </a:xfrm>
          <a:prstGeom prst="rect">
            <a:avLst/>
          </a:prstGeom>
        </p:spPr>
      </p:pic>
      <p:sp>
        <p:nvSpPr>
          <p:cNvPr id="15" name="Rectangle 13">
            <a:extLst>
              <a:ext uri="{FF2B5EF4-FFF2-40B4-BE49-F238E27FC236}">
                <a16:creationId xmlns:a16="http://schemas.microsoft.com/office/drawing/2014/main" id="{73FF2836-F0CD-4B4E-9476-7F62BE92F7CC}"/>
              </a:ext>
            </a:extLst>
          </p:cNvPr>
          <p:cNvSpPr/>
          <p:nvPr userDrawn="1"/>
        </p:nvSpPr>
        <p:spPr>
          <a:xfrm>
            <a:off x="3066387" y="535482"/>
            <a:ext cx="8602851" cy="5800185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40398299"/>
      </p:ext>
    </p:extLst>
  </p:cSld>
  <p:clrMapOvr>
    <a:masterClrMapping/>
  </p:clrMapOvr>
  <p:transition/>
  <p:timing/>
</p:sldLayout>
</file>

<file path=ppt/slideLayouts/slideLayout5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Kapitelavdelare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12" name="Rectangle 37">
            <a:extLst>
              <a:ext uri="{FF2B5EF4-FFF2-40B4-BE49-F238E27FC236}">
                <a16:creationId xmlns:a16="http://schemas.microsoft.com/office/drawing/2014/main" id="{D19A31F3-1053-4F12-9985-283B308BF16D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rgbClr val="116478">
              <a:lumMod val="7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3" name="Graphic 49">
            <a:extLst>
              <a:ext uri="{FF2B5EF4-FFF2-40B4-BE49-F238E27FC236}">
                <a16:creationId xmlns:a16="http://schemas.microsoft.com/office/drawing/2014/main" id="{3A94C9AA-337D-473E-A4C8-6A44AEB3D206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33035" y="5994642"/>
            <a:ext cx="1780317" cy="447566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05E29F8F-B95C-4A23-B3EE-C553E06D56EB}"/>
              </a:ext>
            </a:extLst>
          </p:cNvPr>
          <p:cNvSpPr/>
          <p:nvPr userDrawn="1"/>
        </p:nvSpPr>
        <p:spPr>
          <a:xfrm>
            <a:off x="3066387" y="535482"/>
            <a:ext cx="8602851" cy="5800185"/>
          </a:xfrm>
          <a:prstGeom prst="rect">
            <a:avLst/>
          </a:prstGeom>
          <a:solidFill>
            <a:srgbClr val="50B5B8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5" name="Picture 50" descr="A picture containing object, honeycomb, light, ball&#10;&#10;Description automatically generated">
            <a:extLst>
              <a:ext uri="{FF2B5EF4-FFF2-40B4-BE49-F238E27FC236}">
                <a16:creationId xmlns:a16="http://schemas.microsoft.com/office/drawing/2014/main" id="{F9B93E93-B62B-4D01-A30A-29BA044179C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08345" y="180000"/>
            <a:ext cx="5603653" cy="43055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1463466"/>
      </p:ext>
    </p:extLst>
  </p:cSld>
  <p:clrMapOvr>
    <a:masterClrMapping/>
  </p:clrMapOvr>
  <p:transition/>
  <p:timing/>
</p:sldLayout>
</file>

<file path=ppt/slideLayouts/slideLayout6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Delad grafiksida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14" name="Rectangle 37">
            <a:extLst>
              <a:ext uri="{FF2B5EF4-FFF2-40B4-BE49-F238E27FC236}">
                <a16:creationId xmlns:a16="http://schemas.microsoft.com/office/drawing/2014/main" id="{A32EB31E-1460-4CB8-A2C3-C81FECA160C1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5" name="TextBox 1">
            <a:extLst>
              <a:ext uri="{FF2B5EF4-FFF2-40B4-BE49-F238E27FC236}">
                <a16:creationId xmlns:a16="http://schemas.microsoft.com/office/drawing/2014/main" id="{83F4F546-F7B9-4510-B92D-AA11AC67D66E}"/>
              </a:ext>
            </a:extLst>
          </p:cNvPr>
          <p:cNvSpPr txBox="1"/>
          <p:nvPr userDrawn="1"/>
        </p:nvSpPr>
        <p:spPr>
          <a:xfrm>
            <a:off x="-289367" y="3842795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sv-SE">
              <a:solidFill>
                <a:srgbClr val="000000"/>
              </a:solidFill>
              <a:latin typeface="Arial"/>
            </a:endParaRPr>
          </a:p>
        </p:txBody>
      </p:sp>
      <p:cxnSp>
        <p:nvCxnSpPr>
          <p:cNvPr id="16" name="Rak koppling 58">
            <a:extLst>
              <a:ext uri="{FF2B5EF4-FFF2-40B4-BE49-F238E27FC236}">
                <a16:creationId xmlns:a16="http://schemas.microsoft.com/office/drawing/2014/main" id="{491536DA-9C00-4AFF-B360-1C87DA7912A7}"/>
              </a:ext>
            </a:extLst>
          </p:cNvPr>
          <p:cNvCxnSpPr/>
          <p:nvPr userDrawn="1"/>
        </p:nvCxnSpPr>
        <p:spPr>
          <a:xfrm flipH="1">
            <a:off x="3060000" y="535482"/>
            <a:ext cx="0" cy="5800185"/>
          </a:xfrm>
          <a:prstGeom prst="line">
            <a:avLst/>
          </a:prstGeom>
          <a:noFill/>
          <a:ln w="6350" cap="flat" cmpd="sng" algn="ctr">
            <a:solidFill>
              <a:srgbClr val="000000">
                <a:lumMod val="75000"/>
                <a:lumOff val="25000"/>
              </a:srgbClr>
            </a:solidFill>
            <a:prstDash val="solid"/>
            <a:miter lim="800000"/>
          </a:ln>
          <a:effectLst/>
        </p:spPr>
      </p:cxnSp>
      <p:pic>
        <p:nvPicPr>
          <p:cNvPr id="19" name="Graphic 33">
            <a:extLst>
              <a:ext uri="{FF2B5EF4-FFF2-40B4-BE49-F238E27FC236}">
                <a16:creationId xmlns:a16="http://schemas.microsoft.com/office/drawing/2014/main" id="{16C2A90B-9CB9-4962-A436-0CF1E933BE7D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33035" y="5994642"/>
            <a:ext cx="1780317" cy="4475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9955073"/>
      </p:ext>
    </p:extLst>
  </p:cSld>
  <p:clrMapOvr>
    <a:masterClrMapping/>
  </p:clrMapOvr>
  <p:transition/>
  <p:timing/>
</p:sldLayout>
</file>

<file path=ppt/slideLayouts/slideLayout7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Hel grafiksida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5" name="Rectangle 37">
            <a:extLst>
              <a:ext uri="{FF2B5EF4-FFF2-40B4-BE49-F238E27FC236}">
                <a16:creationId xmlns:a16="http://schemas.microsoft.com/office/drawing/2014/main" id="{8C002B81-2195-41EF-80D3-1C2C50350C8B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6" name="TextBox 1">
            <a:extLst>
              <a:ext uri="{FF2B5EF4-FFF2-40B4-BE49-F238E27FC236}">
                <a16:creationId xmlns:a16="http://schemas.microsoft.com/office/drawing/2014/main" id="{C0FB744A-53E8-4A9A-9E69-A9723D3EE1AE}"/>
              </a:ext>
            </a:extLst>
          </p:cNvPr>
          <p:cNvSpPr txBox="1"/>
          <p:nvPr userDrawn="1"/>
        </p:nvSpPr>
        <p:spPr>
          <a:xfrm>
            <a:off x="-289367" y="3842795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sv-SE"/>
          </a:p>
        </p:txBody>
      </p:sp>
      <p:pic>
        <p:nvPicPr>
          <p:cNvPr id="7" name="Graphic 33">
            <a:extLst>
              <a:ext uri="{FF2B5EF4-FFF2-40B4-BE49-F238E27FC236}">
                <a16:creationId xmlns:a16="http://schemas.microsoft.com/office/drawing/2014/main" id="{957E9A3D-C98D-4347-830C-EE1DFDD7896C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33035" y="5994642"/>
            <a:ext cx="1780317" cy="4475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448402"/>
      </p:ext>
    </p:extLst>
  </p:cSld>
  <p:clrMapOvr>
    <a:masterClrMapping/>
  </p:clrMapOvr>
  <p:transition/>
  <p:timing/>
</p:sldLayout>
</file>

<file path=ppt/slideLayouts/slideLayout8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Delad sida med text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5" name="Rectangle 37">
            <a:extLst>
              <a:ext uri="{FF2B5EF4-FFF2-40B4-BE49-F238E27FC236}">
                <a16:creationId xmlns:a16="http://schemas.microsoft.com/office/drawing/2014/main" id="{BDAD08F5-010D-4EB5-B96C-D5547AE7C18E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" name="TextBox 1">
            <a:extLst>
              <a:ext uri="{FF2B5EF4-FFF2-40B4-BE49-F238E27FC236}">
                <a16:creationId xmlns:a16="http://schemas.microsoft.com/office/drawing/2014/main" id="{EB372749-BE23-4DEC-9220-258B38339D67}"/>
              </a:ext>
            </a:extLst>
          </p:cNvPr>
          <p:cNvSpPr txBox="1"/>
          <p:nvPr userDrawn="1"/>
        </p:nvSpPr>
        <p:spPr>
          <a:xfrm>
            <a:off x="-289367" y="3842795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cxnSp>
        <p:nvCxnSpPr>
          <p:cNvPr id="7" name="Rak koppling 58">
            <a:extLst>
              <a:ext uri="{FF2B5EF4-FFF2-40B4-BE49-F238E27FC236}">
                <a16:creationId xmlns:a16="http://schemas.microsoft.com/office/drawing/2014/main" id="{88B7EFD6-3E58-4C76-9BB6-87DADCA12AEB}"/>
              </a:ext>
            </a:extLst>
          </p:cNvPr>
          <p:cNvCxnSpPr/>
          <p:nvPr userDrawn="1"/>
        </p:nvCxnSpPr>
        <p:spPr>
          <a:xfrm flipH="1">
            <a:off x="3060000" y="535482"/>
            <a:ext cx="0" cy="5800185"/>
          </a:xfrm>
          <a:prstGeom prst="line">
            <a:avLst/>
          </a:prstGeom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Graphic 33">
            <a:extLst>
              <a:ext uri="{FF2B5EF4-FFF2-40B4-BE49-F238E27FC236}">
                <a16:creationId xmlns:a16="http://schemas.microsoft.com/office/drawing/2014/main" id="{05757A29-26E8-4EE5-BC0D-04FEFF00399E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33035" y="5994642"/>
            <a:ext cx="1780317" cy="447566"/>
          </a:xfrm>
          <a:prstGeom prst="rect">
            <a:avLst/>
          </a:prstGeom>
        </p:spPr>
      </p:pic>
      <p:sp>
        <p:nvSpPr>
          <p:cNvPr id="8" name="Rektangel 7">
            <a:extLst>
              <a:ext uri="{FF2B5EF4-FFF2-40B4-BE49-F238E27FC236}">
                <a16:creationId xmlns:a16="http://schemas.microsoft.com/office/drawing/2014/main" id="{596555B1-4847-4350-B70C-A53FED3B1007}"/>
              </a:ext>
            </a:extLst>
          </p:cNvPr>
          <p:cNvSpPr/>
          <p:nvPr userDrawn="1"/>
        </p:nvSpPr>
        <p:spPr>
          <a:xfrm>
            <a:off x="9117001" y="534563"/>
            <a:ext cx="2526137" cy="5800185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0" name="textruta 9">
            <a:extLst>
              <a:ext uri="{FF2B5EF4-FFF2-40B4-BE49-F238E27FC236}">
                <a16:creationId xmlns:a16="http://schemas.microsoft.com/office/drawing/2014/main" id="{AA57CF1F-E0E6-4E1C-A1D5-4B60546C84FA}"/>
              </a:ext>
            </a:extLst>
          </p:cNvPr>
          <p:cNvSpPr txBox="1"/>
          <p:nvPr userDrawn="1"/>
        </p:nvSpPr>
        <p:spPr>
          <a:xfrm>
            <a:off x="9692210" y="3250908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>
                <a:solidFill>
                  <a:schemeClr val="tx1"/>
                </a:solidFill>
              </a:rPr>
              <a:t>BILD</a:t>
            </a:r>
          </a:p>
        </p:txBody>
      </p:sp>
    </p:spTree>
    <p:extLst>
      <p:ext uri="{BB962C8B-B14F-4D97-AF65-F5344CB8AC3E}">
        <p14:creationId xmlns:p14="http://schemas.microsoft.com/office/powerpoint/2010/main" val="2328138023"/>
      </p:ext>
    </p:extLst>
  </p:cSld>
  <p:clrMapOvr>
    <a:masterClrMapping/>
  </p:clrMapOvr>
  <p:transition/>
  <p:timing/>
</p:sldLayout>
</file>

<file path=ppt/slideLayouts/slideLayout9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Delad sida med text över helsida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8" name="Graphic 33">
            <a:extLst>
              <a:ext uri="{FF2B5EF4-FFF2-40B4-BE49-F238E27FC236}">
                <a16:creationId xmlns:a16="http://schemas.microsoft.com/office/drawing/2014/main" id="{31AD526F-1724-4552-9739-888A877AD63D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33035" y="5994642"/>
            <a:ext cx="1780317" cy="447566"/>
          </a:xfrm>
          <a:prstGeom prst="rect">
            <a:avLst/>
          </a:prstGeom>
        </p:spPr>
      </p:pic>
      <p:sp>
        <p:nvSpPr>
          <p:cNvPr id="4" name="Rektangel 3">
            <a:extLst>
              <a:ext uri="{FF2B5EF4-FFF2-40B4-BE49-F238E27FC236}">
                <a16:creationId xmlns:a16="http://schemas.microsoft.com/office/drawing/2014/main" id="{57BD72F7-4D73-4165-BD47-4F418984A283}"/>
              </a:ext>
            </a:extLst>
          </p:cNvPr>
          <p:cNvSpPr/>
          <p:nvPr userDrawn="1"/>
        </p:nvSpPr>
        <p:spPr>
          <a:xfrm>
            <a:off x="9117001" y="534563"/>
            <a:ext cx="2526137" cy="5800185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5" name="textruta 4">
            <a:extLst>
              <a:ext uri="{FF2B5EF4-FFF2-40B4-BE49-F238E27FC236}">
                <a16:creationId xmlns:a16="http://schemas.microsoft.com/office/drawing/2014/main" id="{86EBFBA5-5017-4D0F-AB38-16E7973D53CB}"/>
              </a:ext>
            </a:extLst>
          </p:cNvPr>
          <p:cNvSpPr txBox="1"/>
          <p:nvPr userDrawn="1"/>
        </p:nvSpPr>
        <p:spPr>
          <a:xfrm>
            <a:off x="9692210" y="3250908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>
                <a:solidFill>
                  <a:schemeClr val="tx1"/>
                </a:solidFill>
              </a:rPr>
              <a:t>BILD</a:t>
            </a:r>
          </a:p>
        </p:txBody>
      </p:sp>
    </p:spTree>
    <p:extLst>
      <p:ext uri="{BB962C8B-B14F-4D97-AF65-F5344CB8AC3E}">
        <p14:creationId xmlns:p14="http://schemas.microsoft.com/office/powerpoint/2010/main" val="27538154"/>
      </p:ext>
    </p:extLst>
  </p:cSld>
  <p:clrMapOvr>
    <a:masterClrMapping/>
  </p:clrMapOvr>
  <p:transition/>
  <p:timing/>
</p:sldLayout>
</file>

<file path=ppt/slideMasters/_rels/slideMaster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10" Type="http://schemas.openxmlformats.org/officeDocument/2006/relationships/slideLayout" Target="../slideLayouts/slideLayout10.xml" /><Relationship Id="rId11" Type="http://schemas.openxmlformats.org/officeDocument/2006/relationships/slideLayout" Target="../slideLayouts/slideLayout11.xml" /><Relationship Id="rId12" Type="http://schemas.openxmlformats.org/officeDocument/2006/relationships/slideLayout" Target="../slideLayouts/slideLayout12.xml" /><Relationship Id="rId13" Type="http://schemas.openxmlformats.org/officeDocument/2006/relationships/slideLayout" Target="../slideLayouts/slideLayout13.xml" /><Relationship Id="rId14" Type="http://schemas.openxmlformats.org/officeDocument/2006/relationships/slideLayout" Target="../slideLayouts/slideLayout14.xml" /><Relationship Id="rId15" Type="http://schemas.openxmlformats.org/officeDocument/2006/relationships/theme" Target="../theme/theme1.xml" /><Relationship Id="rId2" Type="http://schemas.openxmlformats.org/officeDocument/2006/relationships/slideLayout" Target="../slideLayouts/slideLayout2.xml" /><Relationship Id="rId3" Type="http://schemas.openxmlformats.org/officeDocument/2006/relationships/slideLayout" Target="../slideLayouts/slideLayout3.xml" /><Relationship Id="rId4" Type="http://schemas.openxmlformats.org/officeDocument/2006/relationships/slideLayout" Target="../slideLayouts/slideLayout4.xml" /><Relationship Id="rId5" Type="http://schemas.openxmlformats.org/officeDocument/2006/relationships/slideLayout" Target="../slideLayouts/slideLayout5.xml" /><Relationship Id="rId6" Type="http://schemas.openxmlformats.org/officeDocument/2006/relationships/slideLayout" Target="../slideLayouts/slideLayout6.xml" /><Relationship Id="rId7" Type="http://schemas.openxmlformats.org/officeDocument/2006/relationships/slideLayout" Target="../slideLayouts/slideLayout7.xml" /><Relationship Id="rId8" Type="http://schemas.openxmlformats.org/officeDocument/2006/relationships/slideLayout" Target="../slideLayouts/slideLayout8.xml" /><Relationship Id="rId9" Type="http://schemas.openxmlformats.org/officeDocument/2006/relationships/slideLayout" Target="../slideLayouts/slideLayout9.xml" /></Relationships>
</file>

<file path=ppt/slideMasters/slideMaster1.xml><?xml version="1.0" encoding="utf-8"?>
<p:sldMaster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7" name="Rectangle 9">
            <a:extLst>
              <a:ext uri="{FF2B5EF4-FFF2-40B4-BE49-F238E27FC236}">
                <a16:creationId xmlns:a16="http://schemas.microsoft.com/office/drawing/2014/main" id="{714718CD-5C16-4E97-ABB6-228549E9BE17}"/>
              </a:ext>
            </a:extLst>
          </p:cNvPr>
          <p:cNvSpPr/>
          <p:nvPr userDrawn="1"/>
        </p:nvSpPr>
        <p:spPr>
          <a:xfrm flipH="1">
            <a:off x="-1" y="1"/>
            <a:ext cx="12192000" cy="6857999"/>
          </a:xfrm>
          <a:prstGeom prst="rect">
            <a:avLst/>
          </a:prstGeom>
          <a:solidFill>
            <a:srgbClr val="D9D9D9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8" name="Rectangle 8">
            <a:extLst>
              <a:ext uri="{FF2B5EF4-FFF2-40B4-BE49-F238E27FC236}">
                <a16:creationId xmlns:a16="http://schemas.microsoft.com/office/drawing/2014/main" id="{498DCC26-9B02-4A78-9DFA-97DF71338EA0}"/>
              </a:ext>
            </a:extLst>
          </p:cNvPr>
          <p:cNvSpPr/>
          <p:nvPr userDrawn="1"/>
        </p:nvSpPr>
        <p:spPr>
          <a:xfrm flipH="1">
            <a:off x="-2" y="1"/>
            <a:ext cx="3066389" cy="6857999"/>
          </a:xfrm>
          <a:prstGeom prst="rect">
            <a:avLst/>
          </a:prstGeom>
          <a:solidFill>
            <a:srgbClr val="50B5B8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9" name="Rectangle 37">
            <a:extLst>
              <a:ext uri="{FF2B5EF4-FFF2-40B4-BE49-F238E27FC236}">
                <a16:creationId xmlns:a16="http://schemas.microsoft.com/office/drawing/2014/main" id="{FF0A0D99-FA12-4A49-9122-367A3CEDCE94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6029554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5" r:id="rId1"/>
    <p:sldLayoutId id="2147483681" r:id="rId2"/>
    <p:sldLayoutId id="2147483687" r:id="rId3"/>
    <p:sldLayoutId id="2147483689" r:id="rId4"/>
    <p:sldLayoutId id="2147483683" r:id="rId5"/>
    <p:sldLayoutId id="2147483699" r:id="rId6"/>
    <p:sldLayoutId id="2147483704" r:id="rId7"/>
    <p:sldLayoutId id="2147483733" r:id="rId8"/>
    <p:sldLayoutId id="2147483734" r:id="rId9"/>
    <p:sldLayoutId id="2147483735" r:id="rId10"/>
    <p:sldLayoutId id="2147483736" r:id="rId11"/>
    <p:sldLayoutId id="2147483696" r:id="rId12"/>
    <p:sldLayoutId id="2147483739" r:id="rId13"/>
    <p:sldLayoutId id="2147483742" r:id="rId14"/>
  </p:sldLayoutIdLst>
  <p:transition/>
  <p:timing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3.xml" /><Relationship Id="rId2" Type="http://schemas.openxmlformats.org/officeDocument/2006/relationships/notesSlide" Target="../notesSlides/notesSlide1.xml" /><Relationship Id="rId3" Type="http://schemas.openxmlformats.org/officeDocument/2006/relationships/image" Target="../media/image6.png" /></Relationships>
</file>

<file path=ppt/slides/_rels/slide1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0.xml" /><Relationship Id="rId3" Type="http://schemas.openxmlformats.org/officeDocument/2006/relationships/image" Target="../media/image17.png" /><Relationship Id="rId4" Type="http://schemas.openxmlformats.org/officeDocument/2006/relationships/image" Target="../media/image12.png" /><Relationship Id="rId5" Type="http://schemas.openxmlformats.org/officeDocument/2006/relationships/image" Target="../media/image10.png" /></Relationships>
</file>

<file path=ppt/slides/_rels/slide1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1.xml" /><Relationship Id="rId3" Type="http://schemas.openxmlformats.org/officeDocument/2006/relationships/image" Target="../media/image18.png" /><Relationship Id="rId4" Type="http://schemas.openxmlformats.org/officeDocument/2006/relationships/image" Target="../media/image19.png" /><Relationship Id="rId5" Type="http://schemas.openxmlformats.org/officeDocument/2006/relationships/image" Target="../media/image12.png" /></Relationships>
</file>

<file path=ppt/slides/_rels/slide1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2.xml" /><Relationship Id="rId3" Type="http://schemas.openxmlformats.org/officeDocument/2006/relationships/image" Target="../media/image7.png" /></Relationships>
</file>

<file path=ppt/slides/_rels/slide1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3.xml" /><Relationship Id="rId3" Type="http://schemas.openxmlformats.org/officeDocument/2006/relationships/image" Target="../media/image20.png" /><Relationship Id="rId4" Type="http://schemas.openxmlformats.org/officeDocument/2006/relationships/image" Target="../media/image21.png" /><Relationship Id="rId5" Type="http://schemas.openxmlformats.org/officeDocument/2006/relationships/image" Target="../media/image22.png" /></Relationships>
</file>

<file path=ppt/slides/_rels/slide1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4.xml" /><Relationship Id="rId3" Type="http://schemas.openxmlformats.org/officeDocument/2006/relationships/image" Target="../media/image7.png" /></Relationships>
</file>

<file path=ppt/slides/_rels/slide1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5.xml" /><Relationship Id="rId3" Type="http://schemas.openxmlformats.org/officeDocument/2006/relationships/image" Target="../media/image23.png" /><Relationship Id="rId4" Type="http://schemas.openxmlformats.org/officeDocument/2006/relationships/image" Target="../media/image20.png" /><Relationship Id="rId5" Type="http://schemas.openxmlformats.org/officeDocument/2006/relationships/image" Target="../media/image12.png" /><Relationship Id="rId6" Type="http://schemas.openxmlformats.org/officeDocument/2006/relationships/image" Target="../media/image10.png" /></Relationships>
</file>

<file path=ppt/slides/_rels/slide1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6.xml" /><Relationship Id="rId3" Type="http://schemas.openxmlformats.org/officeDocument/2006/relationships/image" Target="../media/image20.png" /><Relationship Id="rId4" Type="http://schemas.openxmlformats.org/officeDocument/2006/relationships/image" Target="../media/image24.png" /><Relationship Id="rId5" Type="http://schemas.openxmlformats.org/officeDocument/2006/relationships/image" Target="../media/image12.png" /></Relationships>
</file>

<file path=ppt/slides/_rels/slide1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7.xml" /><Relationship Id="rId3" Type="http://schemas.openxmlformats.org/officeDocument/2006/relationships/image" Target="../media/image20.png" /><Relationship Id="rId4" Type="http://schemas.openxmlformats.org/officeDocument/2006/relationships/image" Target="../media/image25.png" /></Relationships>
</file>

<file path=ppt/slides/_rels/slide1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8.xml" /><Relationship Id="rId3" Type="http://schemas.openxmlformats.org/officeDocument/2006/relationships/image" Target="../media/image7.png" /></Relationships>
</file>

<file path=ppt/slides/_rels/slide1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9.xml" /><Relationship Id="rId3" Type="http://schemas.openxmlformats.org/officeDocument/2006/relationships/image" Target="../media/image20.png" /><Relationship Id="rId4" Type="http://schemas.openxmlformats.org/officeDocument/2006/relationships/image" Target="../media/image26.png" /><Relationship Id="rId5" Type="http://schemas.openxmlformats.org/officeDocument/2006/relationships/image" Target="../media/image12.png" /><Relationship Id="rId6" Type="http://schemas.openxmlformats.org/officeDocument/2006/relationships/image" Target="../media/image10.png" /></Relationships>
</file>

<file path=ppt/slides/_rels/slide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.xml" /><Relationship Id="rId3" Type="http://schemas.openxmlformats.org/officeDocument/2006/relationships/image" Target="../media/image7.png" /></Relationships>
</file>

<file path=ppt/slides/_rels/slide2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0.xml" /><Relationship Id="rId3" Type="http://schemas.openxmlformats.org/officeDocument/2006/relationships/image" Target="../media/image20.png" /><Relationship Id="rId4" Type="http://schemas.openxmlformats.org/officeDocument/2006/relationships/image" Target="../media/image27.png" /><Relationship Id="rId5" Type="http://schemas.openxmlformats.org/officeDocument/2006/relationships/image" Target="../media/image12.png" /></Relationships>
</file>

<file path=ppt/slides/_rels/slide2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1.xml" /><Relationship Id="rId3" Type="http://schemas.openxmlformats.org/officeDocument/2006/relationships/image" Target="../media/image20.png" /><Relationship Id="rId4" Type="http://schemas.openxmlformats.org/officeDocument/2006/relationships/image" Target="../media/image28.png" /></Relationships>
</file>

<file path=ppt/slides/_rels/slide2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2.xml" /><Relationship Id="rId3" Type="http://schemas.openxmlformats.org/officeDocument/2006/relationships/image" Target="../media/image7.png" /></Relationships>
</file>

<file path=ppt/slides/_rels/slide2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3.xml" /><Relationship Id="rId3" Type="http://schemas.openxmlformats.org/officeDocument/2006/relationships/image" Target="../media/image29.png" /><Relationship Id="rId4" Type="http://schemas.openxmlformats.org/officeDocument/2006/relationships/image" Target="../media/image20.png" /><Relationship Id="rId5" Type="http://schemas.openxmlformats.org/officeDocument/2006/relationships/image" Target="../media/image12.png" /><Relationship Id="rId6" Type="http://schemas.openxmlformats.org/officeDocument/2006/relationships/image" Target="../media/image10.png" /></Relationships>
</file>

<file path=ppt/slides/_rels/slide2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4.xml" /><Relationship Id="rId3" Type="http://schemas.openxmlformats.org/officeDocument/2006/relationships/image" Target="../media/image20.png" /><Relationship Id="rId4" Type="http://schemas.openxmlformats.org/officeDocument/2006/relationships/image" Target="../media/image30.png" /><Relationship Id="rId5" Type="http://schemas.openxmlformats.org/officeDocument/2006/relationships/image" Target="../media/image12.png" /></Relationships>
</file>

<file path=ppt/slides/_rels/slide2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5.xml" /><Relationship Id="rId3" Type="http://schemas.openxmlformats.org/officeDocument/2006/relationships/image" Target="../media/image20.png" /><Relationship Id="rId4" Type="http://schemas.openxmlformats.org/officeDocument/2006/relationships/image" Target="../media/image31.png" /></Relationships>
</file>

<file path=ppt/slides/_rels/slide2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6.xml" /><Relationship Id="rId3" Type="http://schemas.openxmlformats.org/officeDocument/2006/relationships/image" Target="../media/image7.png" /></Relationships>
</file>

<file path=ppt/slides/_rels/slide2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7.xml" /><Relationship Id="rId3" Type="http://schemas.openxmlformats.org/officeDocument/2006/relationships/image" Target="../media/image20.png" /><Relationship Id="rId4" Type="http://schemas.openxmlformats.org/officeDocument/2006/relationships/image" Target="../media/image32.png" /><Relationship Id="rId5" Type="http://schemas.openxmlformats.org/officeDocument/2006/relationships/image" Target="../media/image12.png" /><Relationship Id="rId6" Type="http://schemas.openxmlformats.org/officeDocument/2006/relationships/image" Target="../media/image10.png" /></Relationships>
</file>

<file path=ppt/slides/_rels/slide2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8.xml" /><Relationship Id="rId3" Type="http://schemas.openxmlformats.org/officeDocument/2006/relationships/image" Target="../media/image20.png" /><Relationship Id="rId4" Type="http://schemas.openxmlformats.org/officeDocument/2006/relationships/image" Target="../media/image33.png" /><Relationship Id="rId5" Type="http://schemas.openxmlformats.org/officeDocument/2006/relationships/image" Target="../media/image12.png" /></Relationships>
</file>

<file path=ppt/slides/_rels/slide2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9.xml" /><Relationship Id="rId3" Type="http://schemas.openxmlformats.org/officeDocument/2006/relationships/image" Target="../media/image34.png" /><Relationship Id="rId4" Type="http://schemas.openxmlformats.org/officeDocument/2006/relationships/image" Target="../media/image35.png" /></Relationships>
</file>

<file path=ppt/slides/_rels/slide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.xml" /><Relationship Id="rId3" Type="http://schemas.openxmlformats.org/officeDocument/2006/relationships/image" Target="../media/image8.png" /></Relationships>
</file>

<file path=ppt/slides/_rels/slide3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0.xml" /><Relationship Id="rId3" Type="http://schemas.openxmlformats.org/officeDocument/2006/relationships/image" Target="../media/image7.png" /></Relationships>
</file>

<file path=ppt/slides/_rels/slide3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1.xml" /><Relationship Id="rId3" Type="http://schemas.openxmlformats.org/officeDocument/2006/relationships/image" Target="../media/image20.png" /><Relationship Id="rId4" Type="http://schemas.openxmlformats.org/officeDocument/2006/relationships/image" Target="../media/image36.png" /><Relationship Id="rId5" Type="http://schemas.openxmlformats.org/officeDocument/2006/relationships/image" Target="../media/image12.png" /><Relationship Id="rId6" Type="http://schemas.openxmlformats.org/officeDocument/2006/relationships/image" Target="../media/image10.png" /></Relationships>
</file>

<file path=ppt/slides/_rels/slide3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2.xml" /><Relationship Id="rId3" Type="http://schemas.openxmlformats.org/officeDocument/2006/relationships/image" Target="../media/image37.png" /><Relationship Id="rId4" Type="http://schemas.openxmlformats.org/officeDocument/2006/relationships/image" Target="../media/image38.png" /><Relationship Id="rId5" Type="http://schemas.openxmlformats.org/officeDocument/2006/relationships/image" Target="../media/image12.png" /></Relationships>
</file>

<file path=ppt/slides/_rels/slide3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3.xml" /><Relationship Id="rId3" Type="http://schemas.openxmlformats.org/officeDocument/2006/relationships/image" Target="../media/image39.png" /><Relationship Id="rId4" Type="http://schemas.openxmlformats.org/officeDocument/2006/relationships/image" Target="../media/image34.png" /></Relationships>
</file>

<file path=ppt/slides/_rels/slide3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4.xml" /><Relationship Id="rId3" Type="http://schemas.openxmlformats.org/officeDocument/2006/relationships/image" Target="../media/image7.png" /></Relationships>
</file>

<file path=ppt/slides/_rels/slide3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5.xml" /><Relationship Id="rId3" Type="http://schemas.openxmlformats.org/officeDocument/2006/relationships/image" Target="../media/image20.png" /><Relationship Id="rId4" Type="http://schemas.openxmlformats.org/officeDocument/2006/relationships/image" Target="../media/image40.png" /><Relationship Id="rId5" Type="http://schemas.openxmlformats.org/officeDocument/2006/relationships/image" Target="../media/image12.png" /><Relationship Id="rId6" Type="http://schemas.openxmlformats.org/officeDocument/2006/relationships/image" Target="../media/image10.png" /></Relationships>
</file>

<file path=ppt/slides/_rels/slide3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6.xml" /><Relationship Id="rId3" Type="http://schemas.openxmlformats.org/officeDocument/2006/relationships/image" Target="../media/image37.png" /><Relationship Id="rId4" Type="http://schemas.openxmlformats.org/officeDocument/2006/relationships/image" Target="../media/image41.png" /><Relationship Id="rId5" Type="http://schemas.openxmlformats.org/officeDocument/2006/relationships/image" Target="../media/image12.png" /></Relationships>
</file>

<file path=ppt/slides/_rels/slide3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7.xml" /><Relationship Id="rId3" Type="http://schemas.openxmlformats.org/officeDocument/2006/relationships/image" Target="../media/image42.png" /><Relationship Id="rId4" Type="http://schemas.openxmlformats.org/officeDocument/2006/relationships/image" Target="../media/image34.png" /></Relationships>
</file>

<file path=ppt/slides/_rels/slide3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2.xml" /></Relationships>
</file>

<file path=ppt/slides/_rels/slide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4.xml" /><Relationship Id="rId3" Type="http://schemas.openxmlformats.org/officeDocument/2006/relationships/image" Target="../media/image8.png" /></Relationships>
</file>

<file path=ppt/slides/_rels/slide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5.xml" /><Relationship Id="rId3" Type="http://schemas.openxmlformats.org/officeDocument/2006/relationships/image" Target="../media/image7.png" /></Relationships>
</file>

<file path=ppt/slides/_rels/slide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6.xml" /><Relationship Id="rId3" Type="http://schemas.openxmlformats.org/officeDocument/2006/relationships/image" Target="../media/image9.png" /><Relationship Id="rId4" Type="http://schemas.openxmlformats.org/officeDocument/2006/relationships/image" Target="../media/image10.png" /><Relationship Id="rId5" Type="http://schemas.openxmlformats.org/officeDocument/2006/relationships/image" Target="../media/image11.png" /><Relationship Id="rId6" Type="http://schemas.openxmlformats.org/officeDocument/2006/relationships/image" Target="../media/image12.png" /></Relationships>
</file>

<file path=ppt/slides/_rels/slide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7.xml" /><Relationship Id="rId3" Type="http://schemas.openxmlformats.org/officeDocument/2006/relationships/image" Target="../media/image11.png" /><Relationship Id="rId4" Type="http://schemas.openxmlformats.org/officeDocument/2006/relationships/image" Target="../media/image13.png" /><Relationship Id="rId5" Type="http://schemas.openxmlformats.org/officeDocument/2006/relationships/image" Target="../media/image12.png" /></Relationships>
</file>

<file path=ppt/slides/_rels/slide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8.xml" /><Relationship Id="rId3" Type="http://schemas.openxmlformats.org/officeDocument/2006/relationships/image" Target="../media/image14.png" /><Relationship Id="rId4" Type="http://schemas.openxmlformats.org/officeDocument/2006/relationships/image" Target="../media/image10.png" /><Relationship Id="rId5" Type="http://schemas.openxmlformats.org/officeDocument/2006/relationships/image" Target="../media/image11.png" /><Relationship Id="rId6" Type="http://schemas.openxmlformats.org/officeDocument/2006/relationships/image" Target="../media/image12.png" /></Relationships>
</file>

<file path=ppt/slides/_rels/slide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9.xml" /><Relationship Id="rId3" Type="http://schemas.openxmlformats.org/officeDocument/2006/relationships/image" Target="../media/image15.png" /><Relationship Id="rId4" Type="http://schemas.openxmlformats.org/officeDocument/2006/relationships/image" Target="../media/image16.png" /><Relationship Id="rId5" Type="http://schemas.openxmlformats.org/officeDocument/2006/relationships/image" Target="../media/image12.png" /></Relationships>
</file>

<file path=ppt/slides/slide1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B1B698AA-7310-45BA-B20E-709FAF3F0471}"/>
              </a:ext>
            </a:extLst>
          </p:cNvPr>
          <p:cNvSpPr txBox="1">
            <a:spLocks noChangeArrowheads="1"/>
          </p:cNvSpPr>
          <p:nvPr/>
        </p:nvSpPr>
        <p:spPr>
          <a:xfrm>
            <a:off x="6969905" y="3429001"/>
            <a:ext cx="4374369" cy="894581"/>
          </a:xfrm>
          <a:prstGeom prst="rect">
            <a:avLst/>
          </a:prstGeom>
          <a:noFill/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30000"/>
              </a:lnSpc>
            </a:pPr>
            <a:r>
              <a:rPr lang="sv-SE" sz="2800">
                <a:solidFill>
                  <a:schemeClr val="bg1"/>
                </a:solidFill>
              </a:rPr>
              <a:t>Basrapport kommun</a:t>
            </a:r>
            <a:endParaRPr lang="en-US" sz="2200">
              <a:solidFill>
                <a:schemeClr val="bg1"/>
              </a:solidFill>
            </a:endParaRPr>
          </a:p>
        </p:txBody>
      </p:sp>
      <p:sp>
        <p:nvSpPr>
          <p:cNvPr id="8" name="Rectangle 3">
            <a:extLst>
              <a:ext uri="{FF2B5EF4-FFF2-40B4-BE49-F238E27FC236}">
                <a16:creationId xmlns:a16="http://schemas.microsoft.com/office/drawing/2014/main" id="{B6BEB69F-BA7D-45D5-9921-B810B9D8FBCE}"/>
              </a:ext>
            </a:extLst>
          </p:cNvPr>
          <p:cNvSpPr txBox="1">
            <a:spLocks noChangeArrowheads="1"/>
          </p:cNvSpPr>
          <p:nvPr/>
        </p:nvSpPr>
        <p:spPr>
          <a:xfrm>
            <a:off x="6969905" y="4161259"/>
            <a:ext cx="3012295" cy="1609304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sv-SE" sz="3600">
                <a:solidFill>
                  <a:schemeClr val="bg1"/>
                </a:solidFill>
                <a:latin typeface="+mj-lt"/>
              </a:rPr>
              <a:t>2026</a:t>
            </a:r>
            <a:endParaRPr lang="en-US" sz="3600">
              <a:solidFill>
                <a:schemeClr val="bg1"/>
              </a:solidFill>
              <a:latin typeface="+mj-lt"/>
            </a:endParaRPr>
          </a:p>
        </p:txBody>
      </p:sp>
      <p:pic>
        <p:nvPicPr>
          <p:cNvPr id="5" name="Bildobjekt 4" descr="En bild som visar text, porslin, tallrik, kärl&#10;&#10;Automatiskt genererad beskrivning">
            <a:extLst>
              <a:ext uri="{FF2B5EF4-FFF2-40B4-BE49-F238E27FC236}">
                <a16:creationId xmlns:a16="http://schemas.microsoft.com/office/drawing/2014/main" id="{A98B9895-DD09-4A6F-AC6A-79B5DEAF63C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969906" y="1675761"/>
            <a:ext cx="3882325" cy="12127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9465241"/>
      </p:ext>
    </p:extLst>
  </p:cSld>
  <p:clrMapOvr>
    <a:masterClrMapping/>
  </p:clrMapOvr>
  <p:transition/>
  <p:timing/>
</p:sld>
</file>

<file path=ppt/slides/slide10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612900" y="1536700"/>
            <a:ext cx="8877300" cy="40513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429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Arbetstillfällen under den närmaste 5-års perioden i Österåker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samtliga kommuner i Sverige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Hur bedömer du att antalet arbetstillfällen kommer att förändras i din kommun under den närmaste 5 års perioden, när det gäller totalt sett?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6" name="New shape"/>
          <p:cNvSpPr/>
          <p:nvPr/>
        </p:nvSpPr>
        <p:spPr>
          <a:xfrm>
            <a:off x="10629900" y="2019300"/>
            <a:ext cx="914400" cy="175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Balansmått</a:t>
            </a:r>
            <a:r>
              <a:rPr sz="1100">
                <a:solidFill>
                  <a:prstClr val="black"/>
                </a:solidFill>
                <a:latin typeface="arial"/>
              </a:rPr>
              <a:t> = Andel som bedömer att antalet arbetstillfällen kommer att öka </a:t>
            </a:r>
            <a:r>
              <a:rPr sz="1100" u="sng">
                <a:solidFill>
                  <a:prstClr val="black"/>
                </a:solidFill>
                <a:latin typeface="arial"/>
              </a:rPr>
              <a:t>minus</a:t>
            </a:r>
            <a:r>
              <a:rPr sz="1100">
                <a:solidFill>
                  <a:prstClr val="black"/>
                </a:solidFill>
                <a:latin typeface="arial"/>
              </a:rPr>
              <a:t> andelen som bedömer att det kommer att minska.</a:t>
            </a:r>
          </a:p>
        </p:txBody>
      </p:sp>
      <p:pic>
        <p:nvPicPr>
          <p:cNvPr id="7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8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Österåker</a:t>
            </a:r>
          </a:p>
        </p:txBody>
      </p:sp>
      <p:pic>
        <p:nvPicPr>
          <p:cNvPr id="9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sp>
        <p:nvSpPr>
          <p:cNvPr id="10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11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2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1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955800"/>
            <a:ext cx="1066800" cy="19177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Arbetstillfällen under den närmaste 5-års perioden i Österåker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Hur bedömer du att antalet arbetstillfällen kommer att förändras i din kommun under den närmaste 5 års perioden, när det gäller totalt sett?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498600" y="1524000"/>
            <a:ext cx="88392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2019300"/>
            <a:ext cx="914400" cy="175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Balansmått</a:t>
            </a:r>
            <a:r>
              <a:rPr sz="1100">
                <a:solidFill>
                  <a:prstClr val="black"/>
                </a:solidFill>
                <a:latin typeface="arial"/>
              </a:rPr>
              <a:t> = Andel som bedömer att antalet arbetstillfällen kommer att öka </a:t>
            </a:r>
            <a:r>
              <a:rPr sz="1100" u="sng">
                <a:solidFill>
                  <a:prstClr val="black"/>
                </a:solidFill>
                <a:latin typeface="arial"/>
              </a:rPr>
              <a:t>minus</a:t>
            </a:r>
            <a:r>
              <a:rPr sz="1100">
                <a:solidFill>
                  <a:prstClr val="black"/>
                </a:solidFill>
                <a:latin typeface="arial"/>
              </a:rPr>
              <a:t> andelen som bedömer att det kommer att minska.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Österåker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2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90900" y="3429000"/>
            <a:ext cx="7848600" cy="1447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3800">
                <a:solidFill>
                  <a:srgbClr val="FFFFFF"/>
                </a:solidFill>
                <a:latin typeface="arial"/>
              </a:rPr>
              <a:t>Översikt - samtliga områden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3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955800"/>
            <a:ext cx="1066800" cy="9271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429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Översikt: Kommunpolitikernas omdömen i Österåker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länet och med samtliga kommuner i Sverige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[x]?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Samtliga intervjuer för resp. kommun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6" name="New shape"/>
          <p:cNvSpPr/>
          <p:nvPr/>
        </p:nvSpPr>
        <p:spPr>
          <a:xfrm>
            <a:off x="10629900" y="2032000"/>
            <a:ext cx="952500" cy="11303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7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409700" y="1574800"/>
            <a:ext cx="6273800" cy="4152900"/>
          </a:xfrm>
          <a:prstGeom prst="rect">
            <a:avLst/>
          </a:prstGeom>
        </p:spPr>
      </p:pic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7391400" y="1206500"/>
            <a:ext cx="3352800" cy="4343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4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90900" y="3429000"/>
            <a:ext cx="7848600" cy="1447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3800">
                <a:solidFill>
                  <a:srgbClr val="FFFFFF"/>
                </a:solidFill>
                <a:latin typeface="arial"/>
              </a:rPr>
              <a:t>Integration i kommunen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5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612900" y="1536700"/>
            <a:ext cx="8877300" cy="40513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0553700" y="1727200"/>
            <a:ext cx="1066800" cy="927100"/>
          </a:xfrm>
          <a:prstGeom prst="rect">
            <a:avLst/>
          </a:prstGeom>
        </p:spPr>
      </p:pic>
      <p:sp>
        <p:nvSpPr>
          <p:cNvPr id="4" name="New shape"/>
          <p:cNvSpPr/>
          <p:nvPr/>
        </p:nvSpPr>
        <p:spPr>
          <a:xfrm>
            <a:off x="3429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Fungerande integration i Österåker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samtliga kommuner i Sverige</a:t>
            </a:r>
          </a:p>
        </p:txBody>
      </p:sp>
      <p:sp>
        <p:nvSpPr>
          <p:cNvPr id="5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integration?</a:t>
            </a:r>
          </a:p>
        </p:txBody>
      </p:sp>
      <p:sp>
        <p:nvSpPr>
          <p:cNvPr id="6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7" name="New shape"/>
          <p:cNvSpPr/>
          <p:nvPr/>
        </p:nvSpPr>
        <p:spPr>
          <a:xfrm>
            <a:off x="10629900" y="1803400"/>
            <a:ext cx="952500" cy="8001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Österåker</a:t>
            </a:r>
          </a:p>
        </p:txBody>
      </p:sp>
      <p:pic>
        <p:nvPicPr>
          <p:cNvPr id="10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sp>
        <p:nvSpPr>
          <p:cNvPr id="11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12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3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6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701800"/>
            <a:ext cx="1066800" cy="9271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Fungerande integration i Österåker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integration?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685800" y="1524000"/>
            <a:ext cx="103632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778000"/>
            <a:ext cx="952500" cy="8001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Österåker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7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689100"/>
            <a:ext cx="1066800" cy="9271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825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Fungerande integration i Österåker </a:t>
            </a:r>
          </a:p>
          <a:p>
            <a:pPr algn="ctr"/>
            <a:r>
              <a:rPr sz="1800">
                <a:solidFill>
                  <a:prstClr val="black"/>
                </a:solidFill>
                <a:latin typeface="arial"/>
              </a:rPr>
              <a:t>Kommunen i jämförelse med politiker i samtliga län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integration?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571500" y="1358900"/>
            <a:ext cx="10718800" cy="42672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727200"/>
            <a:ext cx="952500" cy="863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8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90900" y="3429000"/>
            <a:ext cx="7848600" cy="1447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3800">
                <a:solidFill>
                  <a:srgbClr val="FFFFFF"/>
                </a:solidFill>
                <a:latin typeface="arial"/>
              </a:rPr>
              <a:t>Grundskola i kommunen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9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727200"/>
            <a:ext cx="1066800" cy="9271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612900" y="1536700"/>
            <a:ext cx="8877300" cy="4051300"/>
          </a:xfrm>
          <a:prstGeom prst="rect">
            <a:avLst/>
          </a:prstGeom>
        </p:spPr>
      </p:pic>
      <p:sp>
        <p:nvSpPr>
          <p:cNvPr id="4" name="New shape"/>
          <p:cNvSpPr/>
          <p:nvPr/>
        </p:nvSpPr>
        <p:spPr>
          <a:xfrm>
            <a:off x="3302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Kvalitet i grundskola i Österåker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samtliga kommuner i Sverige</a:t>
            </a:r>
          </a:p>
        </p:txBody>
      </p:sp>
      <p:sp>
        <p:nvSpPr>
          <p:cNvPr id="5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kvalitet i grundskola?</a:t>
            </a:r>
          </a:p>
        </p:txBody>
      </p:sp>
      <p:sp>
        <p:nvSpPr>
          <p:cNvPr id="6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7" name="New shape"/>
          <p:cNvSpPr/>
          <p:nvPr/>
        </p:nvSpPr>
        <p:spPr>
          <a:xfrm>
            <a:off x="10629900" y="1765300"/>
            <a:ext cx="952500" cy="8763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Österåker</a:t>
            </a:r>
          </a:p>
        </p:txBody>
      </p:sp>
      <p:pic>
        <p:nvPicPr>
          <p:cNvPr id="10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sp>
        <p:nvSpPr>
          <p:cNvPr id="11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12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3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556000" y="3543300"/>
            <a:ext cx="6515100" cy="660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4000">
                <a:solidFill>
                  <a:srgbClr val="FFFFFF"/>
                </a:solidFill>
                <a:latin typeface="arial"/>
              </a:rPr>
              <a:t>Om Kommunindikatorn</a:t>
            </a:r>
          </a:p>
        </p:txBody>
      </p:sp>
      <p:sp>
        <p:nvSpPr>
          <p:cNvPr id="4" name="New shape"/>
          <p:cNvSpPr/>
          <p:nvPr/>
        </p:nvSpPr>
        <p:spPr>
          <a:xfrm>
            <a:off x="3556000" y="2768600"/>
            <a:ext cx="3810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2000">
                <a:solidFill>
                  <a:srgbClr val="FFFFFF"/>
                </a:solidFill>
                <a:latin typeface="arial"/>
              </a:rPr>
              <a:t>Österåker kommun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0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714500"/>
            <a:ext cx="1066800" cy="9271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Kvalitet i grundskola i Österåker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kvalitet i grundskola?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622300" y="1524000"/>
            <a:ext cx="108077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790700"/>
            <a:ext cx="952500" cy="812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Österåker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1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549400"/>
            <a:ext cx="1066800" cy="9271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825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Kvalitet i grundskola i Österåker </a:t>
            </a:r>
          </a:p>
          <a:p>
            <a:pPr algn="ctr"/>
            <a:r>
              <a:rPr sz="1800">
                <a:solidFill>
                  <a:prstClr val="black"/>
                </a:solidFill>
                <a:latin typeface="arial"/>
              </a:rPr>
              <a:t>Kommunen i jämförelse med politiker i samtliga län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kvalitet i grundskola?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495300" y="1358900"/>
            <a:ext cx="11315700" cy="42291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625600"/>
            <a:ext cx="952500" cy="825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2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90900" y="3429000"/>
            <a:ext cx="7848600" cy="1447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3800">
                <a:solidFill>
                  <a:srgbClr val="FFFFFF"/>
                </a:solidFill>
                <a:latin typeface="arial"/>
              </a:rPr>
              <a:t>Äldreomsorg i kommunen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3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612900" y="1536700"/>
            <a:ext cx="8877300" cy="40513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0553700" y="1727200"/>
            <a:ext cx="1066800" cy="927100"/>
          </a:xfrm>
          <a:prstGeom prst="rect">
            <a:avLst/>
          </a:prstGeom>
        </p:spPr>
      </p:pic>
      <p:sp>
        <p:nvSpPr>
          <p:cNvPr id="4" name="New shape"/>
          <p:cNvSpPr/>
          <p:nvPr/>
        </p:nvSpPr>
        <p:spPr>
          <a:xfrm>
            <a:off x="3302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Kvalitet i äldreomsorg i Österåker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samtliga kommuner i Sverige</a:t>
            </a:r>
          </a:p>
        </p:txBody>
      </p:sp>
      <p:sp>
        <p:nvSpPr>
          <p:cNvPr id="5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kvalitet i äldreomsorg?</a:t>
            </a:r>
          </a:p>
        </p:txBody>
      </p:sp>
      <p:sp>
        <p:nvSpPr>
          <p:cNvPr id="6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7" name="New shape"/>
          <p:cNvSpPr/>
          <p:nvPr/>
        </p:nvSpPr>
        <p:spPr>
          <a:xfrm>
            <a:off x="4457700" y="5676900"/>
            <a:ext cx="38100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8" name="New shape"/>
          <p:cNvSpPr/>
          <p:nvPr/>
        </p:nvSpPr>
        <p:spPr>
          <a:xfrm>
            <a:off x="10629900" y="1803400"/>
            <a:ext cx="952500" cy="812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9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10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Österåker</a:t>
            </a:r>
          </a:p>
        </p:txBody>
      </p:sp>
      <p:pic>
        <p:nvPicPr>
          <p:cNvPr id="11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sp>
        <p:nvSpPr>
          <p:cNvPr id="12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13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4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4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727200"/>
            <a:ext cx="1066800" cy="9271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Kvalitet i äldreomsorg i Österåker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kvalitet i äldreomsorg?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863600" y="1498600"/>
            <a:ext cx="100965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17200" y="1790700"/>
            <a:ext cx="952500" cy="838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Österåker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5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955800"/>
            <a:ext cx="1066800" cy="9271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825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Kvalitet i äldreomsorg i Österåker </a:t>
            </a:r>
          </a:p>
          <a:p>
            <a:pPr algn="ctr"/>
            <a:r>
              <a:rPr sz="1800">
                <a:solidFill>
                  <a:prstClr val="black"/>
                </a:solidFill>
                <a:latin typeface="arial"/>
              </a:rPr>
              <a:t>Kommunen i jämförelse med politiker i samtliga län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kvalitet i äldreomsorg?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498600" y="1358900"/>
            <a:ext cx="9055100" cy="42672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2032000"/>
            <a:ext cx="952500" cy="11303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6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90900" y="3429000"/>
            <a:ext cx="7848600" cy="1447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3800">
                <a:solidFill>
                  <a:srgbClr val="FFFFFF"/>
                </a:solidFill>
                <a:latin typeface="arial"/>
              </a:rPr>
              <a:t>Trygghet och säkerhet i kommunen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7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714500"/>
            <a:ext cx="1066800" cy="9271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612900" y="1536700"/>
            <a:ext cx="8877300" cy="4051300"/>
          </a:xfrm>
          <a:prstGeom prst="rect">
            <a:avLst/>
          </a:prstGeom>
        </p:spPr>
      </p:pic>
      <p:sp>
        <p:nvSpPr>
          <p:cNvPr id="4" name="New shape"/>
          <p:cNvSpPr/>
          <p:nvPr/>
        </p:nvSpPr>
        <p:spPr>
          <a:xfrm>
            <a:off x="3302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Trygghet och säkerhet i Österåker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samtliga kommuner i Sverige</a:t>
            </a:r>
          </a:p>
        </p:txBody>
      </p:sp>
      <p:sp>
        <p:nvSpPr>
          <p:cNvPr id="5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trygghet och säkerhet?</a:t>
            </a:r>
          </a:p>
        </p:txBody>
      </p:sp>
      <p:sp>
        <p:nvSpPr>
          <p:cNvPr id="6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7" name="New shape"/>
          <p:cNvSpPr/>
          <p:nvPr/>
        </p:nvSpPr>
        <p:spPr>
          <a:xfrm>
            <a:off x="4457700" y="5676900"/>
            <a:ext cx="38100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8" name="New shape"/>
          <p:cNvSpPr/>
          <p:nvPr/>
        </p:nvSpPr>
        <p:spPr>
          <a:xfrm>
            <a:off x="10629900" y="1790700"/>
            <a:ext cx="952500" cy="812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9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10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Österåker</a:t>
            </a:r>
          </a:p>
        </p:txBody>
      </p:sp>
      <p:pic>
        <p:nvPicPr>
          <p:cNvPr id="11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sp>
        <p:nvSpPr>
          <p:cNvPr id="12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13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4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8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765300"/>
            <a:ext cx="1066800" cy="9271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Trygghet och säkerhet i Österåker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trygghet och säkerhet?</a:t>
            </a:r>
          </a:p>
        </p:txBody>
      </p:sp>
      <p:sp>
        <p:nvSpPr>
          <p:cNvPr id="5" name="New shape"/>
          <p:cNvSpPr/>
          <p:nvPr/>
        </p:nvSpPr>
        <p:spPr>
          <a:xfrm>
            <a:off x="97409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711200" y="1524000"/>
            <a:ext cx="101600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803400"/>
            <a:ext cx="952500" cy="850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Österåker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9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460500"/>
            <a:ext cx="1066800" cy="10033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825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Trygghet och säkerhet i Österåker </a:t>
            </a:r>
          </a:p>
          <a:p>
            <a:pPr algn="ctr"/>
            <a:r>
              <a:rPr sz="1800">
                <a:solidFill>
                  <a:prstClr val="black"/>
                </a:solidFill>
                <a:latin typeface="arial"/>
              </a:rPr>
              <a:t>Kommunen i jämförelse med politiker i samtliga län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trygghet och säkerhet?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482600" y="1358900"/>
            <a:ext cx="11353800" cy="42672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447800"/>
            <a:ext cx="952500" cy="1016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695700" y="647700"/>
            <a:ext cx="76581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>
                <a:solidFill>
                  <a:srgbClr val="FFFFFF"/>
                </a:solidFill>
                <a:latin typeface="arial"/>
              </a:rPr>
              <a:t>Hur ligger Österåker till?</a:t>
            </a:r>
          </a:p>
        </p:txBody>
      </p:sp>
      <p:sp>
        <p:nvSpPr>
          <p:cNvPr id="4" name="New shape"/>
          <p:cNvSpPr/>
          <p:nvPr/>
        </p:nvSpPr>
        <p:spPr>
          <a:xfrm>
            <a:off x="3695700" y="1765300"/>
            <a:ext cx="3225800" cy="3886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marL="292100" lvl="1" indent="-127000" algn="l">
              <a:buChar char="•"/>
            </a:pPr>
            <a:r>
              <a:rPr sz="1600" b="1">
                <a:solidFill>
                  <a:srgbClr val="FFFFFF"/>
                </a:solidFill>
                <a:latin typeface="arial"/>
              </a:rPr>
              <a:t>Vad är kommunens styrkor</a:t>
            </a:r>
            <a:r>
              <a:rPr sz="1600">
                <a:solidFill>
                  <a:srgbClr val="FFFFFF"/>
                </a:solidFill>
                <a:latin typeface="arial"/>
              </a:rPr>
              <a:t> och svagheter jämfört med andra kommuner? Hur utvecklas kommunen jämfört med landet i stort och med grannkommunerna i länet?</a:t>
            </a:r>
            <a:r>
              <a:rPr sz="1200">
                <a:solidFill>
                  <a:prstClr val="black"/>
                </a:solidFill>
                <a:latin typeface="arial"/>
              </a:rPr>
              <a:t> </a:t>
            </a:r>
          </a:p>
          <a:p>
            <a:pPr marL="292100" lvl="1" indent="-127000" algn="l">
              <a:buChar char="•"/>
            </a:pPr>
            <a:r>
              <a:rPr sz="1600" b="1">
                <a:solidFill>
                  <a:srgbClr val="FFFFFF"/>
                </a:solidFill>
                <a:latin typeface="arial"/>
              </a:rPr>
              <a:t>Syftet</a:t>
            </a:r>
            <a:r>
              <a:rPr sz="1600">
                <a:solidFill>
                  <a:srgbClr val="FFFFFF"/>
                </a:solidFill>
                <a:latin typeface="arial"/>
              </a:rPr>
              <a:t> med Kommunindikatorn Bas 2026 är att ge en översiktsbild av kommunens läge, styrkor och utmaningar.</a:t>
            </a:r>
          </a:p>
        </p:txBody>
      </p:sp>
      <p:sp>
        <p:nvSpPr>
          <p:cNvPr id="5" name="New shape"/>
          <p:cNvSpPr/>
          <p:nvPr/>
        </p:nvSpPr>
        <p:spPr>
          <a:xfrm>
            <a:off x="7226300" y="1765300"/>
            <a:ext cx="4191000" cy="4000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600" b="1">
                <a:solidFill>
                  <a:srgbClr val="FFFFFF"/>
                </a:solidFill>
                <a:latin typeface="arial"/>
              </a:rPr>
              <a:t>Centrala kommunfrågor</a:t>
            </a:r>
          </a:p>
          <a:p>
            <a:pPr algn="l"/>
            <a:r>
              <a:rPr sz="1200">
                <a:solidFill>
                  <a:prstClr val="black"/>
                </a:solidFill>
                <a:latin typeface="arial"/>
              </a:rPr>
              <a:t> 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Attraktivitet:</a:t>
            </a:r>
            <a:r>
              <a:rPr sz="1300">
                <a:solidFill>
                  <a:srgbClr val="FFFFFF"/>
                </a:solidFill>
                <a:latin typeface="arial"/>
              </a:rPr>
              <a:t> Är kommunen attraktiv jämfört med andra kommuner?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Ekonomi:</a:t>
            </a:r>
            <a:r>
              <a:rPr sz="1300">
                <a:solidFill>
                  <a:srgbClr val="FFFFFF"/>
                </a:solidFill>
                <a:latin typeface="arial"/>
              </a:rPr>
              <a:t> Hur bedömer man kommunens ekonomiska framtidsutsikter?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Arbetsmarknad:</a:t>
            </a:r>
            <a:r>
              <a:rPr sz="1300">
                <a:solidFill>
                  <a:srgbClr val="FFFFFF"/>
                </a:solidFill>
                <a:latin typeface="arial"/>
              </a:rPr>
              <a:t> Hur bedöms arbetsmarknadens utvecklingen de närmsta 5 åren?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Integration:</a:t>
            </a:r>
            <a:r>
              <a:rPr sz="1300">
                <a:solidFill>
                  <a:srgbClr val="FFFFFF"/>
                </a:solidFill>
                <a:latin typeface="arial"/>
              </a:rPr>
              <a:t> Hur bedömer man integrationsarbetet jämfört med andra kommuner?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Grundskola:</a:t>
            </a:r>
            <a:r>
              <a:rPr sz="1300">
                <a:solidFill>
                  <a:srgbClr val="FFFFFF"/>
                </a:solidFill>
                <a:latin typeface="arial"/>
              </a:rPr>
              <a:t> Hur väl fungerar grundskolorna?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Äldreomsorg:</a:t>
            </a:r>
            <a:r>
              <a:rPr sz="1300">
                <a:solidFill>
                  <a:srgbClr val="FFFFFF"/>
                </a:solidFill>
                <a:latin typeface="arial"/>
              </a:rPr>
              <a:t> Hur väl fungerar äldreomsorgen?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Trygghet och säkerhet:</a:t>
            </a:r>
            <a:r>
              <a:rPr sz="1300">
                <a:solidFill>
                  <a:srgbClr val="FFFFFF"/>
                </a:solidFill>
                <a:latin typeface="arial"/>
              </a:rPr>
              <a:t> Hur väl fungerar tryggheten och säkerheten?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Levnadsomkostnader:</a:t>
            </a:r>
            <a:r>
              <a:rPr sz="1300">
                <a:solidFill>
                  <a:srgbClr val="FFFFFF"/>
                </a:solidFill>
                <a:latin typeface="arial"/>
              </a:rPr>
              <a:t> Hur dyrt är det att leva och bo i kommunen?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Miljö- och klimatarbete: </a:t>
            </a:r>
            <a:r>
              <a:rPr sz="1300">
                <a:solidFill>
                  <a:srgbClr val="FFFFFF"/>
                </a:solidFill>
                <a:latin typeface="arial"/>
              </a:rPr>
              <a:t>Hur väl fungerar miljö- och klimatarbetet?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0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90900" y="3429000"/>
            <a:ext cx="7848600" cy="1447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3800">
                <a:solidFill>
                  <a:srgbClr val="FFFFFF"/>
                </a:solidFill>
                <a:latin typeface="arial"/>
              </a:rPr>
              <a:t>Levnadsomkostnader i kommunen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1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778000"/>
            <a:ext cx="1066800" cy="9271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612900" y="1536700"/>
            <a:ext cx="8877300" cy="4051300"/>
          </a:xfrm>
          <a:prstGeom prst="rect">
            <a:avLst/>
          </a:prstGeom>
        </p:spPr>
      </p:pic>
      <p:sp>
        <p:nvSpPr>
          <p:cNvPr id="4" name="New shape"/>
          <p:cNvSpPr/>
          <p:nvPr/>
        </p:nvSpPr>
        <p:spPr>
          <a:xfrm>
            <a:off x="3302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Levnadsomkostnader i Österåker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samtliga kommuner i Sverige</a:t>
            </a:r>
          </a:p>
        </p:txBody>
      </p:sp>
      <p:sp>
        <p:nvSpPr>
          <p:cNvPr id="5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levnadsomkostnader?</a:t>
            </a:r>
          </a:p>
        </p:txBody>
      </p:sp>
      <p:sp>
        <p:nvSpPr>
          <p:cNvPr id="6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7" name="New shape"/>
          <p:cNvSpPr/>
          <p:nvPr/>
        </p:nvSpPr>
        <p:spPr>
          <a:xfrm>
            <a:off x="4457700" y="5676900"/>
            <a:ext cx="38100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8" name="New shape"/>
          <p:cNvSpPr/>
          <p:nvPr/>
        </p:nvSpPr>
        <p:spPr>
          <a:xfrm>
            <a:off x="10629900" y="1790700"/>
            <a:ext cx="952500" cy="9017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9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10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Österåker</a:t>
            </a:r>
          </a:p>
        </p:txBody>
      </p:sp>
      <p:pic>
        <p:nvPicPr>
          <p:cNvPr id="11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sp>
        <p:nvSpPr>
          <p:cNvPr id="12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13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4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2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549400"/>
            <a:ext cx="1066800" cy="9779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Levnadsomkostnader i Österåker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levnadsomkostnader?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762000" y="1524000"/>
            <a:ext cx="107442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625600"/>
            <a:ext cx="952500" cy="863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Österåker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3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596900" y="1358900"/>
            <a:ext cx="11023600" cy="42672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0553700" y="1612900"/>
            <a:ext cx="1066800" cy="1003300"/>
          </a:xfrm>
          <a:prstGeom prst="rect">
            <a:avLst/>
          </a:prstGeom>
        </p:spPr>
      </p:pic>
      <p:sp>
        <p:nvSpPr>
          <p:cNvPr id="4" name="New shape"/>
          <p:cNvSpPr/>
          <p:nvPr/>
        </p:nvSpPr>
        <p:spPr>
          <a:xfrm>
            <a:off x="330200" y="355600"/>
            <a:ext cx="11544300" cy="825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Levnadsomkostnader i Österåker </a:t>
            </a:r>
          </a:p>
          <a:p>
            <a:pPr algn="ctr"/>
            <a:r>
              <a:rPr sz="1800">
                <a:solidFill>
                  <a:prstClr val="black"/>
                </a:solidFill>
                <a:latin typeface="arial"/>
              </a:rPr>
              <a:t>Kommunen i jämförelse med politiker i samtliga län</a:t>
            </a:r>
          </a:p>
        </p:txBody>
      </p:sp>
      <p:sp>
        <p:nvSpPr>
          <p:cNvPr id="5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levnadsomkostnader?</a:t>
            </a:r>
          </a:p>
        </p:txBody>
      </p:sp>
      <p:sp>
        <p:nvSpPr>
          <p:cNvPr id="6" name="New shape"/>
          <p:cNvSpPr/>
          <p:nvPr/>
        </p:nvSpPr>
        <p:spPr>
          <a:xfrm>
            <a:off x="97409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7" name="New shape"/>
          <p:cNvSpPr/>
          <p:nvPr/>
        </p:nvSpPr>
        <p:spPr>
          <a:xfrm>
            <a:off x="10629900" y="1651000"/>
            <a:ext cx="952500" cy="9271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4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90900" y="3429000"/>
            <a:ext cx="7848600" cy="1447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3800">
                <a:solidFill>
                  <a:srgbClr val="FFFFFF"/>
                </a:solidFill>
                <a:latin typeface="arial"/>
              </a:rPr>
              <a:t>Miljö- och klimatarbete i kommunen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5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778000"/>
            <a:ext cx="1066800" cy="9271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612900" y="1536700"/>
            <a:ext cx="8877300" cy="4051300"/>
          </a:xfrm>
          <a:prstGeom prst="rect">
            <a:avLst/>
          </a:prstGeom>
        </p:spPr>
      </p:pic>
      <p:sp>
        <p:nvSpPr>
          <p:cNvPr id="4" name="New shape"/>
          <p:cNvSpPr/>
          <p:nvPr/>
        </p:nvSpPr>
        <p:spPr>
          <a:xfrm>
            <a:off x="3302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Miljö- och klimatarbete i Österåker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samtliga kommuner i Sverige</a:t>
            </a:r>
          </a:p>
        </p:txBody>
      </p:sp>
      <p:sp>
        <p:nvSpPr>
          <p:cNvPr id="5" name="New shape"/>
          <p:cNvSpPr/>
          <p:nvPr/>
        </p:nvSpPr>
        <p:spPr>
          <a:xfrm>
            <a:off x="71755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miljö- och klimatarbete?</a:t>
            </a:r>
          </a:p>
        </p:txBody>
      </p:sp>
      <p:sp>
        <p:nvSpPr>
          <p:cNvPr id="6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7" name="New shape"/>
          <p:cNvSpPr/>
          <p:nvPr/>
        </p:nvSpPr>
        <p:spPr>
          <a:xfrm>
            <a:off x="4457700" y="5676900"/>
            <a:ext cx="38100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8" name="New shape"/>
          <p:cNvSpPr/>
          <p:nvPr/>
        </p:nvSpPr>
        <p:spPr>
          <a:xfrm>
            <a:off x="10629900" y="1790700"/>
            <a:ext cx="952500" cy="9017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9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10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Österåker</a:t>
            </a:r>
          </a:p>
        </p:txBody>
      </p:sp>
      <p:pic>
        <p:nvPicPr>
          <p:cNvPr id="11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sp>
        <p:nvSpPr>
          <p:cNvPr id="12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13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4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6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549400"/>
            <a:ext cx="1066800" cy="9779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Miljö- och klimatarbete i Österåker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miljö- och klimatarbete?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762000" y="1524000"/>
            <a:ext cx="107442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625600"/>
            <a:ext cx="952500" cy="863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Österåker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7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596900" y="1358900"/>
            <a:ext cx="11023600" cy="42672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0553700" y="1612900"/>
            <a:ext cx="1066800" cy="1003300"/>
          </a:xfrm>
          <a:prstGeom prst="rect">
            <a:avLst/>
          </a:prstGeom>
        </p:spPr>
      </p:pic>
      <p:sp>
        <p:nvSpPr>
          <p:cNvPr id="4" name="New shape"/>
          <p:cNvSpPr/>
          <p:nvPr/>
        </p:nvSpPr>
        <p:spPr>
          <a:xfrm>
            <a:off x="330200" y="355600"/>
            <a:ext cx="11544300" cy="825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Miljö- och klimatarbete i Österåker </a:t>
            </a:r>
          </a:p>
          <a:p>
            <a:pPr algn="ctr"/>
            <a:r>
              <a:rPr sz="1800">
                <a:solidFill>
                  <a:prstClr val="black"/>
                </a:solidFill>
                <a:latin typeface="arial"/>
              </a:rPr>
              <a:t>Kommunen i jämförelse med politiker i samtliga län</a:t>
            </a:r>
          </a:p>
        </p:txBody>
      </p:sp>
      <p:sp>
        <p:nvSpPr>
          <p:cNvPr id="5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miljö- och klimatarbete?</a:t>
            </a:r>
          </a:p>
        </p:txBody>
      </p:sp>
      <p:sp>
        <p:nvSpPr>
          <p:cNvPr id="6" name="New shape"/>
          <p:cNvSpPr/>
          <p:nvPr/>
        </p:nvSpPr>
        <p:spPr>
          <a:xfrm>
            <a:off x="97409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7" name="New shape"/>
          <p:cNvSpPr/>
          <p:nvPr/>
        </p:nvSpPr>
        <p:spPr>
          <a:xfrm>
            <a:off x="10629900" y="1651000"/>
            <a:ext cx="952500" cy="9271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8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3" name="TextBox 48">
            <a:extLst>
              <a:ext uri="{FF2B5EF4-FFF2-40B4-BE49-F238E27FC236}">
                <a16:creationId xmlns:a16="http://schemas.microsoft.com/office/drawing/2014/main" id="{ED416818-301B-4B4F-8F5B-AA30BF724680}"/>
              </a:ext>
            </a:extLst>
          </p:cNvPr>
          <p:cNvSpPr txBox="1"/>
          <p:nvPr/>
        </p:nvSpPr>
        <p:spPr>
          <a:xfrm>
            <a:off x="3603890" y="2541427"/>
            <a:ext cx="7868107" cy="1769715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r>
              <a:rPr lang="sv-SE" sz="4400">
                <a:solidFill>
                  <a:schemeClr val="bg1"/>
                </a:solidFill>
              </a:rPr>
              <a:t>Tack!</a:t>
            </a:r>
          </a:p>
          <a:p>
            <a:endParaRPr lang="sv-SE" sz="1600">
              <a:solidFill>
                <a:schemeClr val="bg1"/>
              </a:solidFill>
            </a:endParaRPr>
          </a:p>
          <a:p>
            <a:r>
              <a:rPr lang="sv-SE" sz="1100" b="1">
                <a:solidFill>
                  <a:schemeClr val="bg1"/>
                </a:solidFill>
              </a:rPr>
              <a:t>För mer information kontakta:</a:t>
            </a:r>
          </a:p>
          <a:p>
            <a:endParaRPr lang="sv-SE" sz="1100">
              <a:solidFill>
                <a:schemeClr val="bg1"/>
              </a:solidFill>
            </a:endParaRPr>
          </a:p>
          <a:p>
            <a:r>
              <a:rPr lang="sv-SE" sz="1100">
                <a:solidFill>
                  <a:schemeClr val="bg1"/>
                </a:solidFill>
              </a:rPr>
              <a:t>Nazanin Sapan, Analyst</a:t>
            </a:r>
          </a:p>
          <a:p>
            <a:r>
              <a:rPr lang="sv-SE" sz="1100">
                <a:solidFill>
                  <a:schemeClr val="bg1"/>
                </a:solidFill>
              </a:rPr>
              <a:t>Telefon: +46 73 522 55 50</a:t>
            </a:r>
          </a:p>
          <a:p>
            <a:r>
              <a:rPr lang="sv-SE" sz="1100" u="sng">
                <a:solidFill>
                  <a:schemeClr val="bg1"/>
                </a:solidFill>
              </a:rPr>
              <a:t>nazanin.sapan@demoskop.se</a:t>
            </a:r>
            <a:endParaRPr lang="sv-SE" sz="110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29072838"/>
      </p:ext>
    </p:extLst>
  </p:cSld>
  <p:clrMapOvr>
    <a:masterClrMapping/>
  </p:clrMapOvr>
  <p:transition/>
  <p:timing/>
</p:sld>
</file>

<file path=ppt/slides/slide4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695700" y="647700"/>
            <a:ext cx="76581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>
                <a:solidFill>
                  <a:srgbClr val="FFFFFF"/>
                </a:solidFill>
                <a:latin typeface="arial"/>
              </a:rPr>
              <a:t>Datakälla</a:t>
            </a:r>
          </a:p>
        </p:txBody>
      </p:sp>
      <p:sp>
        <p:nvSpPr>
          <p:cNvPr id="4" name="New shape"/>
          <p:cNvSpPr/>
          <p:nvPr/>
        </p:nvSpPr>
        <p:spPr>
          <a:xfrm>
            <a:off x="3695700" y="1828800"/>
            <a:ext cx="7200900" cy="4000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600" b="1">
                <a:solidFill>
                  <a:srgbClr val="FFFFFF"/>
                </a:solidFill>
                <a:latin typeface="arial"/>
              </a:rPr>
              <a:t>Kommunpolitikers bedömningar</a:t>
            </a:r>
            <a:r>
              <a:rPr sz="1600">
                <a:solidFill>
                  <a:srgbClr val="FFFFFF"/>
                </a:solidFill>
                <a:latin typeface="arial"/>
              </a:rPr>
              <a:t> mäts genom </a:t>
            </a:r>
            <a:r>
              <a:rPr sz="1600" b="1">
                <a:solidFill>
                  <a:srgbClr val="FFFFFF"/>
                </a:solidFill>
                <a:latin typeface="arial"/>
              </a:rPr>
              <a:t>Politikerpanelen</a:t>
            </a:r>
            <a:r>
              <a:rPr sz="1600">
                <a:solidFill>
                  <a:srgbClr val="FFFFFF"/>
                </a:solidFill>
                <a:latin typeface="arial"/>
              </a:rPr>
              <a:t>. Den är en årligen återkommande undersökning som Demoskop genomför bland samtliga kommunfullmäktigeledamöter i Sverige. </a:t>
            </a:r>
          </a:p>
          <a:p>
            <a:pPr algn="l"/>
            <a:r>
              <a:rPr sz="1200">
                <a:solidFill>
                  <a:prstClr val="black"/>
                </a:solidFill>
                <a:latin typeface="arial"/>
              </a:rPr>
              <a:t> </a:t>
            </a:r>
          </a:p>
          <a:p>
            <a:pPr algn="l"/>
            <a:r>
              <a:rPr sz="1600">
                <a:solidFill>
                  <a:srgbClr val="FFFFFF"/>
                </a:solidFill>
                <a:latin typeface="arial"/>
              </a:rPr>
              <a:t>Rekryteringen till undersökningen sker genom postala och digitala utskick.</a:t>
            </a:r>
          </a:p>
          <a:p>
            <a:pPr algn="l"/>
            <a:r>
              <a:rPr sz="1200">
                <a:solidFill>
                  <a:prstClr val="black"/>
                </a:solidFill>
                <a:latin typeface="arial"/>
              </a:rPr>
              <a:t> </a:t>
            </a:r>
          </a:p>
          <a:p>
            <a:pPr marL="292100" lvl="1" indent="-127000" algn="l">
              <a:buChar char="•"/>
            </a:pPr>
            <a:r>
              <a:rPr sz="1600">
                <a:solidFill>
                  <a:srgbClr val="FFFFFF"/>
                </a:solidFill>
                <a:latin typeface="arial"/>
              </a:rPr>
              <a:t>4 979 inte</a:t>
            </a:r>
            <a:r>
              <a:rPr sz="1600">
                <a:solidFill>
                  <a:srgbClr val="FFFFFF"/>
                </a:solidFill>
                <a:latin typeface="arial"/>
              </a:rPr>
              <a:t>rvjuer genomfördes med webbformulär under</a:t>
            </a:r>
            <a:endParaRPr sz="1600">
              <a:solidFill>
                <a:srgbClr val="FFFFFF"/>
              </a:solidFill>
              <a:latin typeface="arial"/>
            </a:endParaRPr>
          </a:p>
          <a:p>
            <a:pPr algn="l"/>
            <a:r>
              <a:rPr sz="1600">
                <a:solidFill>
                  <a:srgbClr val="FFFFFF"/>
                </a:solidFill>
                <a:latin typeface="arial"/>
              </a:rPr>
              <a:t>perioden mars–maj 2026.</a:t>
            </a:r>
            <a:r>
              <a:rPr sz="1200">
                <a:solidFill>
                  <a:prstClr val="black"/>
                </a:solidFill>
                <a:latin typeface="arial"/>
              </a:rPr>
              <a:t> </a:t>
            </a:r>
          </a:p>
          <a:p>
            <a:pPr marL="292100" lvl="1" indent="-127000" algn="l">
              <a:buChar char="•"/>
            </a:pPr>
            <a:r>
              <a:rPr sz="1600">
                <a:solidFill>
                  <a:srgbClr val="FFFFFF"/>
                </a:solidFill>
                <a:latin typeface="arial"/>
              </a:rPr>
              <a:t>Kommuner där färre än 5 politiker besvarat årets undersökning har exkluderats ur rapporten. 2026 utgörs denna grupp av 2 kommuner vilket innebär att resultat för totalt 288 kommuner presenteras.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5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90900" y="3429000"/>
            <a:ext cx="7848600" cy="1447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3800">
                <a:solidFill>
                  <a:srgbClr val="FFFFFF"/>
                </a:solidFill>
                <a:latin typeface="arial"/>
              </a:rPr>
              <a:t>Kommunens attraktivitet, ekonomi och arbetstillfällen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6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612900" y="1549400"/>
            <a:ext cx="8877300" cy="40513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pic>
        <p:nvPicPr>
          <p:cNvPr id="4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10325100" y="1790700"/>
            <a:ext cx="1295400" cy="1422400"/>
          </a:xfrm>
          <a:prstGeom prst="rect">
            <a:avLst/>
          </a:prstGeom>
        </p:spPr>
      </p:pic>
      <p:sp>
        <p:nvSpPr>
          <p:cNvPr id="5" name="New shape"/>
          <p:cNvSpPr/>
          <p:nvPr/>
        </p:nvSpPr>
        <p:spPr>
          <a:xfrm>
            <a:off x="317500" y="342900"/>
            <a:ext cx="115697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Attraktivitet: Österåker jämfört med samtliga kommuner i Sverige</a:t>
            </a:r>
          </a:p>
        </p:txBody>
      </p:sp>
      <p:sp>
        <p:nvSpPr>
          <p:cNvPr id="6" name="New shape"/>
          <p:cNvSpPr/>
          <p:nvPr/>
        </p:nvSpPr>
        <p:spPr>
          <a:xfrm>
            <a:off x="73152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I relation till andra kommuner av samma storlek, är din kommun mer eller mindre attraktiv att leva i enligt vad du själv tycker?</a:t>
            </a:r>
          </a:p>
        </p:txBody>
      </p:sp>
      <p:sp>
        <p:nvSpPr>
          <p:cNvPr id="7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8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9" name="New shape"/>
          <p:cNvSpPr/>
          <p:nvPr/>
        </p:nvSpPr>
        <p:spPr>
          <a:xfrm>
            <a:off x="10414000" y="1790700"/>
            <a:ext cx="1130300" cy="1422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Balansmått</a:t>
            </a:r>
            <a:r>
              <a:rPr sz="1100">
                <a:solidFill>
                  <a:prstClr val="black"/>
                </a:solidFill>
                <a:latin typeface="arial"/>
              </a:rPr>
              <a:t> = Andel som anser att kommunen är mer attraktiv </a:t>
            </a:r>
            <a:r>
              <a:rPr sz="1100" u="sng">
                <a:solidFill>
                  <a:prstClr val="black"/>
                </a:solidFill>
                <a:latin typeface="arial"/>
              </a:rPr>
              <a:t>minus</a:t>
            </a:r>
            <a:r>
              <a:rPr sz="1100">
                <a:solidFill>
                  <a:prstClr val="black"/>
                </a:solidFill>
                <a:latin typeface="arial"/>
              </a:rPr>
              <a:t> andelen som anser att den är mindre attraktiv att leva i</a:t>
            </a:r>
          </a:p>
        </p:txBody>
      </p:sp>
      <p:pic>
        <p:nvPicPr>
          <p:cNvPr id="10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11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Österåker</a:t>
            </a:r>
          </a:p>
        </p:txBody>
      </p:sp>
      <p:sp>
        <p:nvSpPr>
          <p:cNvPr id="12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3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7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325100" y="1816100"/>
            <a:ext cx="1295400" cy="14224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266700" y="342900"/>
            <a:ext cx="115824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Attraktivitet: Österåker 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3152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I relation till andra kommuner av samma storlek, är din kommun mer eller mindre attraktiv att leva i enligt vad du själv tycker?</a:t>
            </a:r>
          </a:p>
        </p:txBody>
      </p:sp>
      <p:sp>
        <p:nvSpPr>
          <p:cNvPr id="5" name="New shape"/>
          <p:cNvSpPr/>
          <p:nvPr/>
        </p:nvSpPr>
        <p:spPr>
          <a:xfrm>
            <a:off x="97917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066800" y="1524000"/>
            <a:ext cx="101981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401300" y="1803400"/>
            <a:ext cx="1130300" cy="14351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Balansmått</a:t>
            </a:r>
            <a:r>
              <a:rPr sz="1100">
                <a:solidFill>
                  <a:prstClr val="black"/>
                </a:solidFill>
                <a:latin typeface="arial"/>
              </a:rPr>
              <a:t> = Andel som anser att kommunen är mer attraktiv </a:t>
            </a:r>
            <a:r>
              <a:rPr sz="1100" u="sng">
                <a:solidFill>
                  <a:prstClr val="black"/>
                </a:solidFill>
                <a:latin typeface="arial"/>
              </a:rPr>
              <a:t>minus</a:t>
            </a:r>
            <a:r>
              <a:rPr sz="1100">
                <a:solidFill>
                  <a:prstClr val="black"/>
                </a:solidFill>
                <a:latin typeface="arial"/>
              </a:rPr>
              <a:t> andelen som anser att den är mindre attraktiv att leva i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Österåker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8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612900" y="1536700"/>
            <a:ext cx="8877300" cy="40386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pic>
        <p:nvPicPr>
          <p:cNvPr id="4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10325100" y="1790700"/>
            <a:ext cx="1295400" cy="1422400"/>
          </a:xfrm>
          <a:prstGeom prst="rect">
            <a:avLst/>
          </a:prstGeom>
        </p:spPr>
      </p:pic>
      <p:sp>
        <p:nvSpPr>
          <p:cNvPr id="5" name="New shape"/>
          <p:cNvSpPr/>
          <p:nvPr/>
        </p:nvSpPr>
        <p:spPr>
          <a:xfrm>
            <a:off x="3429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Ekonomisk situation om fem år i Österåker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samtliga kommuner i Sverige</a:t>
            </a:r>
          </a:p>
        </p:txBody>
      </p:sp>
      <p:sp>
        <p:nvSpPr>
          <p:cNvPr id="6" name="New shape"/>
          <p:cNvSpPr/>
          <p:nvPr/>
        </p:nvSpPr>
        <p:spPr>
          <a:xfrm>
            <a:off x="71628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Hur skulle du bedöma den ekonomiska situationen i din kommun på fem års sikt?</a:t>
            </a:r>
          </a:p>
        </p:txBody>
      </p:sp>
      <p:sp>
        <p:nvSpPr>
          <p:cNvPr id="7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8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9" name="New shape"/>
          <p:cNvSpPr/>
          <p:nvPr/>
        </p:nvSpPr>
        <p:spPr>
          <a:xfrm>
            <a:off x="10414000" y="1790700"/>
            <a:ext cx="1143000" cy="1422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Balansmått</a:t>
            </a:r>
            <a:r>
              <a:rPr sz="1100">
                <a:solidFill>
                  <a:prstClr val="black"/>
                </a:solidFill>
                <a:latin typeface="arial"/>
              </a:rPr>
              <a:t> = Andel som bedömer ekonomin som god </a:t>
            </a:r>
            <a:r>
              <a:rPr sz="1100" u="sng">
                <a:solidFill>
                  <a:prstClr val="black"/>
                </a:solidFill>
                <a:latin typeface="arial"/>
              </a:rPr>
              <a:t>minus</a:t>
            </a:r>
            <a:r>
              <a:rPr sz="1100">
                <a:solidFill>
                  <a:prstClr val="black"/>
                </a:solidFill>
                <a:latin typeface="arial"/>
              </a:rPr>
              <a:t> andelen som bedömer den som svag</a:t>
            </a:r>
          </a:p>
        </p:txBody>
      </p:sp>
      <p:pic>
        <p:nvPicPr>
          <p:cNvPr id="10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11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Österåker</a:t>
            </a:r>
          </a:p>
        </p:txBody>
      </p:sp>
      <p:sp>
        <p:nvSpPr>
          <p:cNvPr id="12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3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9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15600" y="1790700"/>
            <a:ext cx="1130300" cy="14224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175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Ekonomisk situation om fem år i Österåker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3152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Hur skulle du bedöma den ekonomiska situationen i din kommun på fem års sikt?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647700" y="1524000"/>
            <a:ext cx="99060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854200"/>
            <a:ext cx="1066800" cy="1320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Balansmått</a:t>
            </a:r>
            <a:r>
              <a:rPr sz="1100">
                <a:solidFill>
                  <a:prstClr val="black"/>
                </a:solidFill>
                <a:latin typeface="arial"/>
              </a:rPr>
              <a:t> = Andel som bedömer ekonomin som god </a:t>
            </a:r>
            <a:r>
              <a:rPr sz="1100" u="sng">
                <a:solidFill>
                  <a:prstClr val="black"/>
                </a:solidFill>
                <a:latin typeface="arial"/>
              </a:rPr>
              <a:t>minus</a:t>
            </a:r>
            <a:r>
              <a:rPr sz="1100">
                <a:solidFill>
                  <a:prstClr val="black"/>
                </a:solidFill>
                <a:latin typeface="arial"/>
              </a:rPr>
              <a:t> andelen som bedömer den som svag.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2921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Österåker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tags/tag1.xml><?xml version="1.0" encoding="utf-8"?>
<p:tagLst xmlns:p="http://schemas.openxmlformats.org/presentationml/2006/main">
  <p:tag name="AS_NET" val="4.0.30319.42000"/>
  <p:tag name="AS_OS" val="Microsoft Windows NT 6.2.9200.0"/>
  <p:tag name="AS_RELEASE_DATE" val="2017.08.21"/>
  <p:tag name="AS_TITLE" val="Aspose.Slides for .NET 4.0 Client Profile"/>
  <p:tag name="AS_VERSION" val="17.8"/>
</p:tagLst>
</file>

<file path=ppt/theme/theme1.xml><?xml version="1.0" encoding="utf-8"?>
<a:theme xmlns:r="http://schemas.openxmlformats.org/officeDocument/2006/relationships" xmlns:a="http://schemas.openxmlformats.org/drawingml/2006/main" name="Blå/turkos">
  <a:themeElements>
    <a:clrScheme name="Svart/ Orange Mall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004663"/>
      </a:accent1>
      <a:accent2>
        <a:srgbClr val="972533"/>
      </a:accent2>
      <a:accent3>
        <a:srgbClr val="767878"/>
      </a:accent3>
      <a:accent4>
        <a:srgbClr val="116478"/>
      </a:accent4>
      <a:accent5>
        <a:srgbClr val="50B5B8"/>
      </a:accent5>
      <a:accent6>
        <a:srgbClr val="F95E35"/>
      </a:accent6>
      <a:hlink>
        <a:srgbClr val="0563C1"/>
      </a:hlink>
      <a:folHlink>
        <a:srgbClr val="954F72"/>
      </a:folHlink>
    </a:clrScheme>
    <a:fontScheme name="Arial">
      <a:majorFont>
        <a:latin typeface="Arial"/>
        <a:ea typeface="Arial"/>
        <a:cs typeface="Arial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Arial"/>
        <a:cs typeface="Arial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Lst>
    <a:ext uri="{05A4C25C-085E-4340-85A3-A5531E510DB2}">
      <thm15:themeFamily xmlns:thm15="http://schemas.microsoft.com/office/thememl/2012/main" name="Kommunindikatorn MASTER Forsta (2).potx" id="{7B4319F3-45B5-4EF6-94E2-F7C715C64CFB}" vid="{580D4811-21A6-4563-8617-4FE40CF7711A}"/>
    </a:ext>
  </a:extLst>
</a:theme>
</file>

<file path=ppt/theme/theme2.xml><?xml version="1.0" encoding="utf-8"?>
<a:theme xmlns:r="http://schemas.openxmlformats.org/officeDocument/2006/relationships"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Arial"/>
        <a:cs typeface="Arial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Arial"/>
        <a:cs typeface="Arial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&#65279;<?xml version="1.0" encoding="utf-8" standalone="yes"?><Relationships xmlns="http://schemas.openxmlformats.org/package/2006/relationships"><Relationship Id="rId1" Type="http://schemas.openxmlformats.org/officeDocument/2006/relationships/customXmlProps" Target="itemProps1.xml" /></Relationships>
</file>

<file path=customXml/_rels/item2.xml.rels>&#65279;<?xml version="1.0" encoding="utf-8" standalone="yes"?><Relationships xmlns="http://schemas.openxmlformats.org/package/2006/relationships"><Relationship Id="rId1" Type="http://schemas.openxmlformats.org/officeDocument/2006/relationships/customXmlProps" Target="itemProps2.xml" /></Relationships>
</file>

<file path=customXml/_rels/item3.xml.rels>&#65279;<?xml version="1.0" encoding="utf-8" standalone="yes"?><Relationships xmlns="http://schemas.openxmlformats.org/package/2006/relationships"><Relationship Id="rId1" Type="http://schemas.openxmlformats.org/officeDocument/2006/relationships/customXmlProps" Target="itemProps3.xml" 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CB1C00B93991A642937CA7391FC25071" ma:contentTypeVersion="21" ma:contentTypeDescription="Skapa ett nytt dokument." ma:contentTypeScope="" ma:versionID="52cce0b00d783dc264d60bfe495e6d98">
  <xsd:schema xmlns:xsd="http://www.w3.org/2001/XMLSchema" xmlns:xs="http://www.w3.org/2001/XMLSchema" xmlns:p="http://schemas.microsoft.com/office/2006/metadata/properties" xmlns:ns1="http://schemas.microsoft.com/sharepoint/v3" xmlns:ns2="f0687dfa-120c-406e-b23b-e7c18694bc77" xmlns:ns3="d5f08383-210c-4de4-8910-d3bcbf2f4824" targetNamespace="http://schemas.microsoft.com/office/2006/metadata/properties" ma:root="true" ma:fieldsID="f166deef10844e927375fe5b9c1a3035" ns1:_="" ns2:_="" ns3:_="">
    <xsd:import namespace="http://schemas.microsoft.com/sharepoint/v3"/>
    <xsd:import namespace="f0687dfa-120c-406e-b23b-e7c18694bc77"/>
    <xsd:import namespace="d5f08383-210c-4de4-8910-d3bcbf2f4824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AutoTags" minOccurs="0"/>
                <xsd:element ref="ns3:MediaServiceGenerationTime" minOccurs="0"/>
                <xsd:element ref="ns3:MediaServiceEventHashCode" minOccurs="0"/>
                <xsd:element ref="ns3:MediaServiceDateTaken" minOccurs="0"/>
                <xsd:element ref="ns3:MediaServiceOCR" minOccurs="0"/>
                <xsd:element ref="ns3:MediaServiceAutoKeyPoints" minOccurs="0"/>
                <xsd:element ref="ns3:MediaServiceKeyPoints" minOccurs="0"/>
                <xsd:element ref="ns3:MediaLengthInSeconds" minOccurs="0"/>
                <xsd:element ref="ns3:MediaServiceLocation" minOccurs="0"/>
                <xsd:element ref="ns3:lcf76f155ced4ddcb4097134ff3c332f" minOccurs="0"/>
                <xsd:element ref="ns2:TaxCatchAll" minOccurs="0"/>
                <xsd:element ref="ns3:MediaServiceObjectDetectorVersions" minOccurs="0"/>
                <xsd:element ref="ns3:MediaServiceSearchProperties" minOccurs="0"/>
                <xsd:element ref="ns3:MediaServiceBillingMetadata" minOccurs="0"/>
                <xsd:element ref="ns1:_ip_UnifiedCompliancePolicyProperties" minOccurs="0"/>
                <xsd:element ref="ns1:_ip_UnifiedCompliancePolicyUIAc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7" nillable="true" ma:displayName="Egenskaper för enhetlig efterlevnadsprincip" ma:hidden="true" ma:internalName="_ip_UnifiedCompliancePolicyProperties">
      <xsd:simpleType>
        <xsd:restriction base="dms:Note"/>
      </xsd:simpleType>
    </xsd:element>
    <xsd:element name="_ip_UnifiedCompliancePolicyUIAction" ma:index="28" nillable="true" ma:displayName="Gränssnittsåtgärd för enhetlig efterlevnadsprincip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0687dfa-120c-406e-b23b-e7c18694bc77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Delat med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Delat med information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95e30b12-6a22-4ec6-bc16-0ce4e86e37fe}" ma:internalName="TaxCatchAll" ma:showField="CatchAllData" ma:web="f0687dfa-120c-406e-b23b-e7c18694bc77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5f08383-210c-4de4-8910-d3bcbf2f482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5" nillable="true" ma:displayName="MediaServiceDateTaken" ma:hidden="true" ma:internalName="MediaServiceDateTaken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AutoKeyPoints" ma:index="17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8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19" nillable="true" ma:displayName="Length (seconds)" ma:internalName="MediaLengthInSeconds" ma:readOnly="true">
      <xsd:simpleType>
        <xsd:restriction base="dms:Unknown"/>
      </xsd:simpleType>
    </xsd:element>
    <xsd:element name="MediaServiceLocation" ma:index="20" nillable="true" ma:displayName="Location" ma:internalName="MediaServiceLocation" ma:readOnly="true">
      <xsd:simpleType>
        <xsd:restriction base="dms:Text"/>
      </xsd:simpleType>
    </xsd:element>
    <xsd:element name="lcf76f155ced4ddcb4097134ff3c332f" ma:index="22" nillable="true" ma:taxonomy="true" ma:internalName="lcf76f155ced4ddcb4097134ff3c332f" ma:taxonomyFieldName="MediaServiceImageTags" ma:displayName="Bildmarkeringar" ma:readOnly="false" ma:fieldId="{5cf76f15-5ced-4ddc-b409-7134ff3c332f}" ma:taxonomyMulti="true" ma:sspId="e2e76165-211a-4a61-b099-9a3650bf6036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6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nehållstyp"/>
        <xsd:element ref="dc:title" minOccurs="0" maxOccurs="1" ma:index="4" ma:displayName="Rubrik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f0687dfa-120c-406e-b23b-e7c18694bc77" xsi:nil="true"/>
    <lcf76f155ced4ddcb4097134ff3c332f xmlns="d5f08383-210c-4de4-8910-d3bcbf2f4824">
      <Terms xmlns="http://schemas.microsoft.com/office/infopath/2007/PartnerControls"/>
    </lcf76f155ced4ddcb4097134ff3c332f>
    <_ip_UnifiedCompliancePolicyUIAction xmlns="http://schemas.microsoft.com/sharepoint/v3" xsi:nil="true"/>
    <_ip_UnifiedCompliancePolicyProperties xmlns="http://schemas.microsoft.com/sharepoint/v3" xsi:nil="true"/>
  </documentManagement>
</p:properties>
</file>

<file path=customXml/itemProps1.xml><?xml version="1.0" encoding="utf-8"?>
<ds:datastoreItem xmlns:ds="http://schemas.openxmlformats.org/officeDocument/2006/customXml" ds:itemID="{6250E9BB-A900-4493-A8BC-3CD24CC2A2FC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393F92B3-0EEA-4DA8-8FAB-3D68FC696DA7}"/>
</file>

<file path=customXml/itemProps3.xml><?xml version="1.0" encoding="utf-8"?>
<ds:datastoreItem xmlns:ds="http://schemas.openxmlformats.org/officeDocument/2006/customXml" ds:itemID="{1612E639-30DA-4569-97BB-54F42F909920}">
  <ds:schemaRefs>
    <ds:schemaRef ds:uri="d5f08383-210c-4de4-8910-d3bcbf2f4824"/>
    <ds:schemaRef ds:uri="f0687dfa-120c-406e-b23b-e7c18694bc77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docProps/app.xml><?xml version="1.0" encoding="utf-8"?>
<Properties xmlns:vt="http://schemas.openxmlformats.org/officeDocument/2006/docPropsVTypes" xmlns="http://schemas.openxmlformats.org/officeDocument/2006/extended-properties">
  <Template>Kommunindikatorn MASTER Forsta (2)</Template>
  <Company/>
  <PresentationFormat>Bredbild</PresentationFormat>
  <Paragraphs>274</Paragraphs>
  <Slides>38</Slides>
  <Notes>37</Notes>
  <TotalTime>9</TotalTime>
  <HiddenSlides>0</HiddenSlides>
  <MMClips>0</MMClips>
  <ScaleCrop>0</ScaleCrop>
  <HeadingPairs>
    <vt:vector baseType="variant" size="4">
      <vt:variant>
        <vt:lpstr>Theme</vt:lpstr>
      </vt:variant>
      <vt:variant>
        <vt:i4>1</vt:i4>
      </vt:variant>
      <vt:variant>
        <vt:lpstr>Slide Titles</vt:lpstr>
      </vt:variant>
      <vt:variant>
        <vt:i4>38</vt:i4>
      </vt:variant>
    </vt:vector>
  </HeadingPairs>
  <TitlesOfParts>
    <vt:vector baseType="lpstr" size="39">
      <vt:lpstr>Blå/turkos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Slide 26</vt:lpstr>
      <vt:lpstr>Slide 27</vt:lpstr>
      <vt:lpstr>Slide 28</vt:lpstr>
      <vt:lpstr>Slide 29</vt:lpstr>
      <vt:lpstr>Slide 30</vt:lpstr>
      <vt:lpstr>Slide 31</vt:lpstr>
      <vt:lpstr>Slide 32</vt:lpstr>
      <vt:lpstr>Slide 33</vt:lpstr>
      <vt:lpstr>Slide 34</vt:lpstr>
      <vt:lpstr>Slide 35</vt:lpstr>
      <vt:lpstr>Slide 36</vt:lpstr>
      <vt:lpstr>Slide 37</vt:lpstr>
      <vt:lpstr>Slide 38</vt:lpstr>
    </vt:vector>
  </TitlesOfParts>
  <LinksUpToDate>0</LinksUpToDate>
  <SharedDoc>0</SharedDoc>
  <HyperlinksChanged>0</HyperlinksChanged>
  <Application>Aspose.Slides for .NET</Application>
  <AppVersion>17.0800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Nazanin Sapan</dc:creator>
  <cp:lastModifiedBy>Nazanin Sapan</cp:lastModifiedBy>
  <cp:revision>2</cp:revision>
  <dcterms:created xsi:type="dcterms:W3CDTF">2026-06-08T08:55:44Z</dcterms:created>
  <dcterms:modified xsi:type="dcterms:W3CDTF">2026-06-08T11:33:06Z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0x010100CB1C00B93991A642937CA7391FC25071</vt:lpwstr>
  </property>
  <property fmtid="{D5CDD505-2E9C-101B-9397-08002B2CF9AE}" pid="3" name="MediaServiceImageTags">
    <vt:lpwstr/>
  </property>
</Properties>
</file>